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6" r:id="rId3"/>
    <p:sldId id="367" r:id="rId4"/>
    <p:sldId id="320" r:id="rId5"/>
    <p:sldId id="319" r:id="rId6"/>
    <p:sldId id="354" r:id="rId7"/>
    <p:sldId id="258" r:id="rId8"/>
    <p:sldId id="321" r:id="rId9"/>
    <p:sldId id="358" r:id="rId10"/>
    <p:sldId id="360" r:id="rId11"/>
    <p:sldId id="361" r:id="rId12"/>
    <p:sldId id="363" r:id="rId13"/>
    <p:sldId id="355" r:id="rId14"/>
    <p:sldId id="259" r:id="rId15"/>
    <p:sldId id="260" r:id="rId16"/>
    <p:sldId id="340" r:id="rId17"/>
    <p:sldId id="343" r:id="rId18"/>
    <p:sldId id="330" r:id="rId19"/>
    <p:sldId id="323" r:id="rId20"/>
    <p:sldId id="327" r:id="rId21"/>
    <p:sldId id="328" r:id="rId22"/>
    <p:sldId id="329" r:id="rId23"/>
    <p:sldId id="331" r:id="rId24"/>
    <p:sldId id="332" r:id="rId25"/>
    <p:sldId id="333" r:id="rId26"/>
    <p:sldId id="334" r:id="rId27"/>
    <p:sldId id="335" r:id="rId28"/>
    <p:sldId id="336" r:id="rId29"/>
    <p:sldId id="261" r:id="rId30"/>
    <p:sldId id="337" r:id="rId31"/>
    <p:sldId id="338" r:id="rId32"/>
    <p:sldId id="339" r:id="rId33"/>
    <p:sldId id="366" r:id="rId34"/>
    <p:sldId id="262" r:id="rId35"/>
    <p:sldId id="365" r:id="rId36"/>
    <p:sldId id="364"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4D836E"/>
    <a:srgbClr val="FFFFFF"/>
    <a:srgbClr val="1C1412"/>
    <a:srgbClr val="080808"/>
    <a:srgbClr val="003600"/>
    <a:srgbClr val="C2ECB6"/>
    <a:srgbClr val="E5FFFF"/>
    <a:srgbClr val="003300"/>
    <a:srgbClr val="298F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3" autoAdjust="0"/>
    <p:restoredTop sz="79102" autoAdjust="0"/>
  </p:normalViewPr>
  <p:slideViewPr>
    <p:cSldViewPr>
      <p:cViewPr>
        <p:scale>
          <a:sx n="50" d="100"/>
          <a:sy n="50" d="100"/>
        </p:scale>
        <p:origin x="-2418" y="-66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7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C8C7D2-662A-4C3C-AEFA-1FF2F3186D2F}" type="datetimeFigureOut">
              <a:rPr lang="zh-CN" altLang="en-US" smtClean="0"/>
              <a:t>2015/9/15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A3404B-DAAE-4976-BA95-6655DCD494D5}" type="slidenum">
              <a:rPr lang="zh-CN" altLang="en-US" smtClean="0"/>
              <a:t>‹#›</a:t>
            </a:fld>
            <a:endParaRPr lang="zh-CN" altLang="en-US"/>
          </a:p>
        </p:txBody>
      </p:sp>
    </p:spTree>
    <p:extLst>
      <p:ext uri="{BB962C8B-B14F-4D97-AF65-F5344CB8AC3E}">
        <p14:creationId xmlns:p14="http://schemas.microsoft.com/office/powerpoint/2010/main" val="1188596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a:t>
            </a:fld>
            <a:endParaRPr lang="zh-CN" altLang="en-US"/>
          </a:p>
        </p:txBody>
      </p:sp>
    </p:spTree>
    <p:extLst>
      <p:ext uri="{BB962C8B-B14F-4D97-AF65-F5344CB8AC3E}">
        <p14:creationId xmlns:p14="http://schemas.microsoft.com/office/powerpoint/2010/main" val="79380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12</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13</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14</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15</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18</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19</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20</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21</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22</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23</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4</a:t>
            </a:fld>
            <a:endParaRPr lang="zh-CN" altLang="en-US"/>
          </a:p>
        </p:txBody>
      </p:sp>
    </p:spTree>
    <p:extLst>
      <p:ext uri="{BB962C8B-B14F-4D97-AF65-F5344CB8AC3E}">
        <p14:creationId xmlns:p14="http://schemas.microsoft.com/office/powerpoint/2010/main" val="130757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24</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25</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26</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27</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28</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29</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1" u="sng" dirty="0" smtClean="0"/>
              <a:t>说明：</a:t>
            </a:r>
            <a:endParaRPr lang="en-US" altLang="zh-CN" b="1" i="1" u="sng" dirty="0" smtClean="0"/>
          </a:p>
          <a:p>
            <a:r>
              <a:rPr lang="zh-CN" altLang="en-US" dirty="0" smtClean="0"/>
              <a:t>选关界面为中国版图一部分，当前已经解锁的是北京和上海两个城市。随着后期解锁的城市的增多，将逐渐把整个中国地图呈现在玩家面前。</a:t>
            </a:r>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30</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1" u="sng" dirty="0" smtClean="0"/>
              <a:t>说明：</a:t>
            </a:r>
            <a:endParaRPr lang="en-US" altLang="zh-CN" b="1" i="1" u="sng" dirty="0" smtClean="0"/>
          </a:p>
          <a:p>
            <a:r>
              <a:rPr lang="zh-CN" altLang="en-US" dirty="0" smtClean="0"/>
              <a:t>北京关卡的色调是一种偏暖的橘红色。我们的小组成员在讨论北京的</a:t>
            </a:r>
            <a:r>
              <a:rPr lang="zh-CN" altLang="en-US" baseline="0" dirty="0" smtClean="0"/>
              <a:t>时候，对北京的第一印象莫过于北京的沙尘暴了，这里面有点调侃的意味，但也是忠于实际的地方特色。背景的远处是长城，前景是天安门、鸟巢、香山、水立方等北京著名的景点。将这些纳入画面一是增加画面的丰富感和层次感，二是希望将这些旅游景点推销给玩游戏的游客。</a:t>
            </a:r>
            <a:endParaRPr lang="en-US" altLang="zh-CN" baseline="0" dirty="0" smtClean="0"/>
          </a:p>
        </p:txBody>
      </p:sp>
      <p:sp>
        <p:nvSpPr>
          <p:cNvPr id="4" name="灯片编号占位符 3"/>
          <p:cNvSpPr>
            <a:spLocks noGrp="1"/>
          </p:cNvSpPr>
          <p:nvPr>
            <p:ph type="sldNum" sz="quarter" idx="10"/>
          </p:nvPr>
        </p:nvSpPr>
        <p:spPr/>
        <p:txBody>
          <a:bodyPr/>
          <a:lstStyle/>
          <a:p>
            <a:fld id="{63A3404B-DAAE-4976-BA95-6655DCD494D5}" type="slidenum">
              <a:rPr lang="zh-CN" altLang="en-US" smtClean="0"/>
              <a:t>31</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1" u="sng" dirty="0" smtClean="0"/>
              <a:t>说明：</a:t>
            </a:r>
            <a:endParaRPr lang="en-US" altLang="zh-CN" b="1" i="1" u="sng" dirty="0" smtClean="0"/>
          </a:p>
          <a:p>
            <a:r>
              <a:rPr lang="zh-CN" altLang="en-US" dirty="0" smtClean="0"/>
              <a:t>上海关卡的颜色基调为深蓝色。这是因为“夜上海”在人们的脑海中根深蒂固，成为人们向往的旅游圣地，所以上海关卡以上海夜景作为主题，深蓝色的色调衬托夜色，著名的旅游景点有上海的外滩、游轮、上海明珠广播电视塔等等。把这些城市特有的景点放入场景背景，力图让玩家感受到不同城市的特色所在，以此刺激游客到目标城市的旅游景点消费的欲望。</a:t>
            </a:r>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32</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34</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5</a:t>
            </a:fld>
            <a:endParaRPr lang="zh-CN" altLang="en-US"/>
          </a:p>
        </p:txBody>
      </p:sp>
    </p:spTree>
    <p:extLst>
      <p:ext uri="{BB962C8B-B14F-4D97-AF65-F5344CB8AC3E}">
        <p14:creationId xmlns:p14="http://schemas.microsoft.com/office/powerpoint/2010/main" val="1307577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i="1" u="sng" dirty="0" smtClean="0"/>
              <a:t>说明：</a:t>
            </a:r>
            <a:endParaRPr lang="en-US" altLang="zh-CN" dirty="0" smtClean="0"/>
          </a:p>
          <a:p>
            <a:r>
              <a:rPr lang="zh-CN" altLang="en-US" dirty="0" smtClean="0"/>
              <a:t>这款游戏的目的是吸引两类用户</a:t>
            </a:r>
            <a:r>
              <a:rPr lang="en-US" altLang="zh-CN" dirty="0" smtClean="0"/>
              <a:t>——</a:t>
            </a:r>
            <a:r>
              <a:rPr lang="zh-CN" altLang="en-US" dirty="0" smtClean="0"/>
              <a:t>游客和商家。</a:t>
            </a:r>
            <a:endParaRPr lang="en-US" altLang="zh-CN" dirty="0" smtClean="0"/>
          </a:p>
          <a:p>
            <a:r>
              <a:rPr lang="zh-CN" altLang="en-US" dirty="0" smtClean="0"/>
              <a:t>所以在推销阶段，针对游客群体，采用社交范围比较广的微信朋友圈点赞得优惠券的方式积攒人气，这种方式比较节省财力，游戏的下载是免费的，只不过特殊的技能和道具需要使用金币购买。每次游戏都能获得积分，积分则能兑换优惠券，从而刺激游客消费；</a:t>
            </a:r>
            <a:endParaRPr lang="en-US" altLang="zh-CN" dirty="0" smtClean="0"/>
          </a:p>
          <a:p>
            <a:r>
              <a:rPr lang="zh-CN" altLang="en-US" dirty="0" smtClean="0"/>
              <a:t>针对商家群体，选用和特殊的商家洽谈（新办的需要打响知名度的商家），比如一些游乐场商家，可以为他们免费提供一段时间的广告服务以及优惠券放送服务以吸引商家的加盟，后期不断壮大加盟商家的队伍，以形成商家活动</a:t>
            </a:r>
            <a:r>
              <a:rPr lang="en-US" altLang="zh-CN" dirty="0" smtClean="0"/>
              <a:t>——</a:t>
            </a:r>
            <a:r>
              <a:rPr lang="zh-CN" altLang="en-US" dirty="0" smtClean="0"/>
              <a:t>刺激用户消费</a:t>
            </a:r>
            <a:r>
              <a:rPr lang="en-US" altLang="zh-CN" dirty="0" smtClean="0"/>
              <a:t>——</a:t>
            </a:r>
            <a:r>
              <a:rPr lang="zh-CN" altLang="en-US" dirty="0" smtClean="0"/>
              <a:t>商家加盟</a:t>
            </a:r>
            <a:r>
              <a:rPr lang="en-US" altLang="zh-CN" dirty="0" smtClean="0"/>
              <a:t>——</a:t>
            </a:r>
            <a:r>
              <a:rPr lang="zh-CN" altLang="en-US" dirty="0" smtClean="0"/>
              <a:t>商家活动的良性循环。</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3A3404B-DAAE-4976-BA95-6655DCD494D5}" type="slidenum">
              <a:rPr lang="zh-CN" altLang="en-US" smtClean="0"/>
              <a:t>35</a:t>
            </a:fld>
            <a:endParaRPr lang="zh-CN" altLang="en-US"/>
          </a:p>
        </p:txBody>
      </p:sp>
    </p:spTree>
    <p:extLst>
      <p:ext uri="{BB962C8B-B14F-4D97-AF65-F5344CB8AC3E}">
        <p14:creationId xmlns:p14="http://schemas.microsoft.com/office/powerpoint/2010/main" val="132086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6</a:t>
            </a:fld>
            <a:endParaRPr lang="zh-CN" altLang="en-US"/>
          </a:p>
        </p:txBody>
      </p:sp>
    </p:spTree>
    <p:extLst>
      <p:ext uri="{BB962C8B-B14F-4D97-AF65-F5344CB8AC3E}">
        <p14:creationId xmlns:p14="http://schemas.microsoft.com/office/powerpoint/2010/main" val="130757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7</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8</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9</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10</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3404B-DAAE-4976-BA95-6655DCD494D5}" type="slidenum">
              <a:rPr lang="zh-CN" altLang="en-US" smtClean="0"/>
              <a:t>11</a:t>
            </a:fld>
            <a:endParaRPr lang="zh-CN" altLang="en-US"/>
          </a:p>
        </p:txBody>
      </p:sp>
    </p:spTree>
    <p:extLst>
      <p:ext uri="{BB962C8B-B14F-4D97-AF65-F5344CB8AC3E}">
        <p14:creationId xmlns:p14="http://schemas.microsoft.com/office/powerpoint/2010/main" val="3329159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b="-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alphaModFix amt="35000"/>
            <a:lum/>
          </a:blip>
          <a:srcRect/>
          <a:stretch>
            <a:fillRect l="-17000" r="-17000"/>
          </a:stretch>
        </a:blipFill>
        <a:effectLst/>
      </p:bgPr>
    </p:bg>
    <p:spTree>
      <p:nvGrpSpPr>
        <p:cNvPr id="1" name=""/>
        <p:cNvGrpSpPr/>
        <p:nvPr/>
      </p:nvGrpSpPr>
      <p:grpSpPr>
        <a:xfrm>
          <a:off x="0" y="0"/>
          <a:ext cx="0" cy="0"/>
          <a:chOff x="0" y="0"/>
          <a:chExt cx="0" cy="0"/>
        </a:xfrm>
      </p:grpSpPr>
      <p:sp>
        <p:nvSpPr>
          <p:cNvPr id="7" name="矩形 6"/>
          <p:cNvSpPr/>
          <p:nvPr userDrawn="1"/>
        </p:nvSpPr>
        <p:spPr>
          <a:xfrm>
            <a:off x="-89470" y="-62340"/>
            <a:ext cx="9252520" cy="6939390"/>
          </a:xfrm>
          <a:prstGeom prst="rect">
            <a:avLst/>
          </a:prstGeom>
          <a:gradFill flip="none" rotWithShape="1">
            <a:gsLst>
              <a:gs pos="0">
                <a:srgbClr val="C2ECB6">
                  <a:alpha val="72941"/>
                </a:srgbClr>
              </a:gs>
              <a:gs pos="59000">
                <a:srgbClr val="E2F4BA">
                  <a:alpha val="70980"/>
                </a:srgbClr>
              </a:gs>
              <a:gs pos="100000">
                <a:srgbClr val="F3FAE2">
                  <a:alpha val="73000"/>
                </a:srgbClr>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defRPr sz="4000" b="0">
                <a:solidFill>
                  <a:srgbClr val="4D836E"/>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0">
                <a:solidFill>
                  <a:srgbClr val="4D836E"/>
                </a:solidFill>
              </a:defRPr>
            </a:lvl1pPr>
            <a:lvl2pPr>
              <a:defRPr>
                <a:solidFill>
                  <a:srgbClr val="080808"/>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7452320" y="0"/>
            <a:ext cx="1512168" cy="126931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alphaModFix amt="35000"/>
            <a:lum/>
          </a:blip>
          <a:srcRect/>
          <a:stretch>
            <a:fillRect l="-17000" r="-1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alphaModFix amt="35000"/>
            <a:lum/>
          </a:blip>
          <a:srcRect/>
          <a:stretch>
            <a:fillRect l="-17000" r="-17000"/>
          </a:stretch>
        </a:blipFill>
        <a:effectLst/>
      </p:bgPr>
    </p:bg>
    <p:spTree>
      <p:nvGrpSpPr>
        <p:cNvPr id="1" name=""/>
        <p:cNvGrpSpPr/>
        <p:nvPr/>
      </p:nvGrpSpPr>
      <p:grpSpPr>
        <a:xfrm>
          <a:off x="0" y="0"/>
          <a:ext cx="0" cy="0"/>
          <a:chOff x="0" y="0"/>
          <a:chExt cx="0" cy="0"/>
        </a:xfrm>
      </p:grpSpPr>
      <p:sp>
        <p:nvSpPr>
          <p:cNvPr id="8" name="矩形 7"/>
          <p:cNvSpPr/>
          <p:nvPr userDrawn="1"/>
        </p:nvSpPr>
        <p:spPr>
          <a:xfrm>
            <a:off x="-89470" y="-62340"/>
            <a:ext cx="9252520" cy="6939390"/>
          </a:xfrm>
          <a:prstGeom prst="rect">
            <a:avLst/>
          </a:prstGeom>
          <a:gradFill flip="none" rotWithShape="1">
            <a:gsLst>
              <a:gs pos="0">
                <a:srgbClr val="C2ECB6">
                  <a:alpha val="72941"/>
                </a:srgbClr>
              </a:gs>
              <a:gs pos="59000">
                <a:srgbClr val="E2F4BA">
                  <a:alpha val="70980"/>
                </a:srgbClr>
              </a:gs>
              <a:gs pos="100000">
                <a:srgbClr val="F3FAE2">
                  <a:alpha val="73000"/>
                </a:srgbClr>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矩形 8"/>
          <p:cNvSpPr/>
          <p:nvPr userDrawn="1"/>
        </p:nvSpPr>
        <p:spPr>
          <a:xfrm>
            <a:off x="7452320" y="0"/>
            <a:ext cx="1512168" cy="126931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alphaModFix amt="35000"/>
            <a:lum/>
          </a:blip>
          <a:srcRect/>
          <a:stretch>
            <a:fillRect l="-17000" r="-17000"/>
          </a:stretch>
        </a:blipFill>
        <a:effectLst/>
      </p:bgPr>
    </p:bg>
    <p:spTree>
      <p:nvGrpSpPr>
        <p:cNvPr id="1" name=""/>
        <p:cNvGrpSpPr/>
        <p:nvPr/>
      </p:nvGrpSpPr>
      <p:grpSpPr>
        <a:xfrm>
          <a:off x="0" y="0"/>
          <a:ext cx="0" cy="0"/>
          <a:chOff x="0" y="0"/>
          <a:chExt cx="0" cy="0"/>
        </a:xfrm>
      </p:grpSpPr>
      <p:sp>
        <p:nvSpPr>
          <p:cNvPr id="6" name="矩形 5"/>
          <p:cNvSpPr/>
          <p:nvPr userDrawn="1"/>
        </p:nvSpPr>
        <p:spPr>
          <a:xfrm>
            <a:off x="-89470" y="-62340"/>
            <a:ext cx="9252520" cy="6939390"/>
          </a:xfrm>
          <a:prstGeom prst="rect">
            <a:avLst/>
          </a:prstGeom>
          <a:gradFill flip="none" rotWithShape="1">
            <a:gsLst>
              <a:gs pos="0">
                <a:srgbClr val="C2ECB6">
                  <a:alpha val="72941"/>
                </a:srgbClr>
              </a:gs>
              <a:gs pos="59000">
                <a:srgbClr val="E2F4BA">
                  <a:alpha val="70980"/>
                </a:srgbClr>
              </a:gs>
              <a:gs pos="100000">
                <a:srgbClr val="F3FAE2">
                  <a:alpha val="73000"/>
                </a:srgbClr>
              </a:gs>
            </a:gsLst>
            <a:path path="circle">
              <a:fillToRect l="100000" t="100000"/>
            </a:path>
            <a:tileRect r="-100000" b="-10000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6000"/>
            <a:lum/>
          </a:blip>
          <a:srcRect/>
          <a:stretch>
            <a:fillRect l="-17000" r="-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2015/9/15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4D836E"/>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7.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84634" y="51942"/>
            <a:ext cx="1224137" cy="1224137"/>
            <a:chOff x="107504" y="116632"/>
            <a:chExt cx="1224137" cy="1224137"/>
          </a:xfrm>
        </p:grpSpPr>
        <p:sp>
          <p:nvSpPr>
            <p:cNvPr id="9" name="椭圆 8"/>
            <p:cNvSpPr/>
            <p:nvPr/>
          </p:nvSpPr>
          <p:spPr>
            <a:xfrm>
              <a:off x="107504" y="116632"/>
              <a:ext cx="1224137" cy="1224137"/>
            </a:xfrm>
            <a:prstGeom prst="ellipse">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esktop\img.jpg"/>
            <p:cNvPicPr>
              <a:picLocks noChangeAspect="1" noChangeArrowheads="1"/>
            </p:cNvPicPr>
            <p:nvPr/>
          </p:nvPicPr>
          <p:blipFill>
            <a:blip r:embed="rId3" cstate="print">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07504" y="116632"/>
              <a:ext cx="1224137" cy="122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73765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normAutofit/>
          </a:bodyPr>
          <a:lstStyle/>
          <a:p>
            <a:r>
              <a:rPr lang="zh-CN" altLang="en-US" dirty="0" smtClean="0"/>
              <a:t>游戏规则</a:t>
            </a:r>
            <a:endParaRPr lang="en-US" altLang="zh-CN" dirty="0" smtClean="0"/>
          </a:p>
          <a:p>
            <a:pPr lvl="1"/>
            <a:r>
              <a:rPr lang="zh-CN" altLang="en-US" dirty="0"/>
              <a:t>建筑物有影响范围，只有进入到影响范围内的游客才会参加偏好</a:t>
            </a:r>
            <a:r>
              <a:rPr lang="zh-CN" altLang="en-US" dirty="0" smtClean="0"/>
              <a:t>判定</a:t>
            </a:r>
            <a:endParaRPr lang="en-US" altLang="zh-CN" dirty="0" smtClean="0"/>
          </a:p>
          <a:p>
            <a:pPr lvl="1"/>
            <a:r>
              <a:rPr lang="zh-CN" altLang="en-US" dirty="0" smtClean="0"/>
              <a:t>当</a:t>
            </a:r>
            <a:r>
              <a:rPr lang="zh-CN" altLang="en-US" dirty="0"/>
              <a:t>游客</a:t>
            </a:r>
            <a:r>
              <a:rPr lang="zh-CN" altLang="en-US" dirty="0" smtClean="0"/>
              <a:t>进入建筑物的影响范围时，间隔固定时间会对游客进行偏好判定，若成功则表明该游客进入该建筑物，建筑物产出金币并提升游客快乐度</a:t>
            </a:r>
            <a:endParaRPr lang="en-US" altLang="zh-CN" dirty="0" smtClean="0"/>
          </a:p>
          <a:p>
            <a:pPr lvl="1"/>
            <a:r>
              <a:rPr lang="zh-CN" altLang="en-US" dirty="0"/>
              <a:t>游客进入场景时本身具有一定的初始快乐度，但其快乐度自其进入场景起，随时间</a:t>
            </a:r>
            <a:r>
              <a:rPr lang="zh-CN" altLang="en-US" dirty="0" smtClean="0"/>
              <a:t>递减</a:t>
            </a:r>
            <a:endParaRPr lang="zh-CN" altLang="en-US" dirty="0"/>
          </a:p>
        </p:txBody>
      </p:sp>
    </p:spTree>
    <p:extLst>
      <p:ext uri="{BB962C8B-B14F-4D97-AF65-F5344CB8AC3E}">
        <p14:creationId xmlns:p14="http://schemas.microsoft.com/office/powerpoint/2010/main" val="1599104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游戏规则</a:t>
            </a:r>
            <a:endParaRPr lang="en-US" altLang="zh-CN" dirty="0" smtClean="0"/>
          </a:p>
          <a:p>
            <a:pPr lvl="1"/>
            <a:r>
              <a:rPr lang="zh-CN" altLang="en-US" dirty="0"/>
              <a:t>当游客的快乐度达到峰值时，将产出一枚笑脸，同时该游客快乐度回到初始快乐度</a:t>
            </a:r>
            <a:endParaRPr lang="en-US" altLang="zh-CN" dirty="0"/>
          </a:p>
          <a:p>
            <a:pPr lvl="1"/>
            <a:r>
              <a:rPr lang="zh-CN" altLang="en-US" dirty="0"/>
              <a:t>鼠标左键键点击可采集笑脸，从而将其转化为一定量的欢笑精华。笑脸有存在时间限制，超时则</a:t>
            </a:r>
            <a:r>
              <a:rPr lang="zh-CN" altLang="en-US" dirty="0" smtClean="0"/>
              <a:t>消失</a:t>
            </a:r>
            <a:endParaRPr lang="en-US" altLang="zh-CN" dirty="0" smtClean="0"/>
          </a:p>
          <a:p>
            <a:pPr lvl="1"/>
            <a:r>
              <a:rPr lang="zh-CN" altLang="en-US" dirty="0" smtClean="0"/>
              <a:t>若</a:t>
            </a:r>
            <a:r>
              <a:rPr lang="zh-CN" altLang="en-US" dirty="0"/>
              <a:t>建筑间的判定范围圈出现重叠，则当游客进入重叠区时，游客会对其更加偏好的那个建筑进行是否要进入的判定，若游客对重叠区的两个或以上建筑的偏好相同，则随机对其中的一个建筑进行</a:t>
            </a:r>
            <a:r>
              <a:rPr lang="zh-CN" altLang="en-US" dirty="0" smtClean="0"/>
              <a:t>判定</a:t>
            </a:r>
            <a:endParaRPr lang="en-US" altLang="zh-CN" dirty="0" smtClean="0"/>
          </a:p>
        </p:txBody>
      </p:sp>
    </p:spTree>
    <p:extLst>
      <p:ext uri="{BB962C8B-B14F-4D97-AF65-F5344CB8AC3E}">
        <p14:creationId xmlns:p14="http://schemas.microsoft.com/office/powerpoint/2010/main" val="43396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游戏规则</a:t>
            </a:r>
            <a:endParaRPr lang="en-US" altLang="zh-CN" dirty="0" smtClean="0"/>
          </a:p>
          <a:p>
            <a:pPr lvl="1">
              <a:lnSpc>
                <a:spcPct val="120000"/>
              </a:lnSpc>
            </a:pPr>
            <a:r>
              <a:rPr lang="zh-CN" altLang="en-US" dirty="0"/>
              <a:t>游客有三种情绪状态：一般、生气与开心，处于生气状态的游客会“暴走”即加速移动</a:t>
            </a:r>
            <a:r>
              <a:rPr lang="zh-CN" altLang="en-US" dirty="0" smtClean="0"/>
              <a:t>直至</a:t>
            </a:r>
            <a:r>
              <a:rPr lang="zh-CN" altLang="en-US" dirty="0"/>
              <a:t>情绪</a:t>
            </a:r>
            <a:r>
              <a:rPr lang="zh-CN" altLang="en-US" dirty="0" smtClean="0"/>
              <a:t>状态</a:t>
            </a:r>
            <a:r>
              <a:rPr lang="zh-CN" altLang="en-US" dirty="0"/>
              <a:t>变为一般或开心</a:t>
            </a:r>
          </a:p>
          <a:p>
            <a:pPr lvl="1">
              <a:lnSpc>
                <a:spcPct val="120000"/>
              </a:lnSpc>
            </a:pPr>
            <a:r>
              <a:rPr lang="zh-CN" altLang="en-US" dirty="0"/>
              <a:t>情绪状态为生气的游客在离开旅游区</a:t>
            </a:r>
            <a:r>
              <a:rPr lang="zh-CN" altLang="en-US" dirty="0" smtClean="0"/>
              <a:t>时增加场景不满度</a:t>
            </a:r>
            <a:r>
              <a:rPr lang="zh-CN" altLang="en-US" dirty="0"/>
              <a:t>（</a:t>
            </a:r>
            <a:r>
              <a:rPr lang="en-US" altLang="zh-CN" dirty="0" smtClean="0"/>
              <a:t>+1</a:t>
            </a:r>
            <a:r>
              <a:rPr lang="zh-CN" altLang="en-US" dirty="0" smtClean="0"/>
              <a:t>）。</a:t>
            </a:r>
            <a:r>
              <a:rPr lang="zh-CN" altLang="en-US" dirty="0"/>
              <a:t>当不满度达到</a:t>
            </a:r>
            <a:r>
              <a:rPr lang="en-US" altLang="zh-CN" dirty="0"/>
              <a:t>10</a:t>
            </a:r>
            <a:r>
              <a:rPr lang="zh-CN" altLang="en-US" dirty="0"/>
              <a:t>，且旅游区中仍有未离开的游客时</a:t>
            </a:r>
            <a:r>
              <a:rPr lang="zh-CN" altLang="en-US" dirty="0" smtClean="0"/>
              <a:t>，则视为游戏</a:t>
            </a:r>
            <a:r>
              <a:rPr lang="zh-CN" altLang="en-US" dirty="0"/>
              <a:t>失败</a:t>
            </a:r>
          </a:p>
          <a:p>
            <a:pPr lvl="1">
              <a:lnSpc>
                <a:spcPct val="120000"/>
              </a:lnSpc>
            </a:pPr>
            <a:r>
              <a:rPr lang="zh-CN" altLang="en-US" dirty="0"/>
              <a:t>若所有游客均离开旅游区时，不满度仍小于</a:t>
            </a:r>
            <a:r>
              <a:rPr lang="en-US" altLang="zh-CN" dirty="0"/>
              <a:t>10</a:t>
            </a:r>
            <a:r>
              <a:rPr lang="zh-CN" altLang="en-US" dirty="0"/>
              <a:t>，则视为关卡通过</a:t>
            </a:r>
            <a:r>
              <a:rPr lang="zh-CN" altLang="en-US" dirty="0" smtClean="0"/>
              <a:t>成功</a:t>
            </a:r>
            <a:r>
              <a:rPr lang="zh-CN" altLang="en-US" dirty="0"/>
              <a:t>，</a:t>
            </a:r>
            <a:r>
              <a:rPr lang="zh-CN" altLang="en-US" dirty="0" smtClean="0"/>
              <a:t>并</a:t>
            </a:r>
            <a:r>
              <a:rPr lang="zh-CN" altLang="en-US" dirty="0"/>
              <a:t>根据玩家在本关卡获得的总欢笑精华量及不满度评级（</a:t>
            </a:r>
            <a:r>
              <a:rPr lang="en-US" altLang="zh-CN" dirty="0"/>
              <a:t>1</a:t>
            </a:r>
            <a:r>
              <a:rPr lang="zh-CN" altLang="en-US" dirty="0"/>
              <a:t>星，</a:t>
            </a:r>
            <a:r>
              <a:rPr lang="en-US" altLang="zh-CN" dirty="0"/>
              <a:t>2</a:t>
            </a:r>
            <a:r>
              <a:rPr lang="zh-CN" altLang="en-US" dirty="0"/>
              <a:t>星，</a:t>
            </a:r>
            <a:r>
              <a:rPr lang="en-US" altLang="zh-CN" dirty="0"/>
              <a:t>3</a:t>
            </a:r>
            <a:r>
              <a:rPr lang="zh-CN" altLang="en-US" dirty="0"/>
              <a:t>星</a:t>
            </a:r>
            <a:r>
              <a:rPr lang="en-US" altLang="zh-CN" dirty="0" smtClean="0"/>
              <a:t>)</a:t>
            </a:r>
            <a:endParaRPr lang="zh-CN" altLang="en-US" dirty="0"/>
          </a:p>
        </p:txBody>
      </p:sp>
    </p:spTree>
    <p:extLst>
      <p:ext uri="{BB962C8B-B14F-4D97-AF65-F5344CB8AC3E}">
        <p14:creationId xmlns:p14="http://schemas.microsoft.com/office/powerpoint/2010/main" val="2790898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normAutofit/>
          </a:bodyPr>
          <a:lstStyle/>
          <a:p>
            <a:r>
              <a:rPr lang="zh-CN" altLang="en-US" dirty="0" smtClean="0"/>
              <a:t>游戏玩法</a:t>
            </a:r>
            <a:endParaRPr lang="en-US" altLang="zh-CN" dirty="0" smtClean="0"/>
          </a:p>
          <a:p>
            <a:pPr lvl="1"/>
            <a:r>
              <a:rPr lang="zh-CN" altLang="en-US" dirty="0"/>
              <a:t>在景区地图中，玩家通过在建造位上建设有特点的建筑吸引游客，通过游客喜好倾向和建筑特点的匹配，尽可能多地产出资源，并尽可能让游客开心，并产出关键资源，最终达到通关</a:t>
            </a:r>
            <a:r>
              <a:rPr lang="zh-CN" altLang="en-US" dirty="0" smtClean="0"/>
              <a:t>要求</a:t>
            </a:r>
            <a:endParaRPr lang="zh-CN" altLang="en-US" dirty="0"/>
          </a:p>
          <a:p>
            <a:pPr lvl="1"/>
            <a:r>
              <a:rPr lang="zh-CN" altLang="en-US" dirty="0"/>
              <a:t>游戏的博弈点在于建造位置的选择、调整建筑总类以符合特定游客的喜好</a:t>
            </a:r>
            <a:endParaRPr lang="en-US" altLang="zh-CN" dirty="0" smtClean="0"/>
          </a:p>
          <a:p>
            <a:pPr lvl="1"/>
            <a:endParaRPr lang="en-US" altLang="zh-CN" dirty="0" smtClean="0"/>
          </a:p>
        </p:txBody>
      </p:sp>
    </p:spTree>
    <p:extLst>
      <p:ext uri="{BB962C8B-B14F-4D97-AF65-F5344CB8AC3E}">
        <p14:creationId xmlns:p14="http://schemas.microsoft.com/office/powerpoint/2010/main" val="2889746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故事背景</a:t>
            </a:r>
            <a:endParaRPr lang="zh-CN" altLang="en-US" dirty="0"/>
          </a:p>
        </p:txBody>
      </p:sp>
      <p:sp>
        <p:nvSpPr>
          <p:cNvPr id="3" name="内容占位符 2"/>
          <p:cNvSpPr>
            <a:spLocks noGrp="1"/>
          </p:cNvSpPr>
          <p:nvPr>
            <p:ph idx="1"/>
          </p:nvPr>
        </p:nvSpPr>
        <p:spPr/>
        <p:txBody>
          <a:bodyPr/>
          <a:lstStyle/>
          <a:p>
            <a:r>
              <a:rPr lang="en-US" altLang="zh-CN" dirty="0" smtClean="0"/>
              <a:t>YOTTA</a:t>
            </a:r>
            <a:r>
              <a:rPr lang="zh-CN" altLang="en-US" dirty="0" smtClean="0"/>
              <a:t>的故事稍稍带有奇幻的色彩</a:t>
            </a:r>
            <a:endParaRPr lang="en-US" altLang="zh-CN" dirty="0" smtClean="0"/>
          </a:p>
          <a:p>
            <a:pPr lvl="1"/>
            <a:r>
              <a:rPr lang="zh-CN" altLang="en-US" dirty="0"/>
              <a:t>平行时空中的建造大师</a:t>
            </a:r>
            <a:r>
              <a:rPr lang="en-US" altLang="zh-CN" dirty="0" err="1"/>
              <a:t>Yote</a:t>
            </a:r>
            <a:r>
              <a:rPr lang="zh-CN" altLang="en-US" dirty="0"/>
              <a:t>希望能给人们带来更多欢乐，因此来到了某个时空中的中国，在这里的不同城市建造有趣的景区，吸引游客们，并让他们产出欢笑精华，以丰富时空中的</a:t>
            </a:r>
            <a:r>
              <a:rPr lang="zh-CN" altLang="en-US" dirty="0" smtClean="0"/>
              <a:t>欢乐</a:t>
            </a:r>
            <a:endParaRPr lang="zh-CN" altLang="en-US" dirty="0"/>
          </a:p>
          <a:p>
            <a:pPr lvl="1"/>
            <a:r>
              <a:rPr lang="zh-CN" altLang="en-US" dirty="0"/>
              <a:t>玩家就要扮演建造者，在景区中建设并取悦</a:t>
            </a:r>
            <a:r>
              <a:rPr lang="zh-CN" altLang="en-US" dirty="0" smtClean="0"/>
              <a:t>游客们</a:t>
            </a:r>
            <a:endParaRPr lang="en-US" altLang="zh-CN" dirty="0" smtClean="0"/>
          </a:p>
          <a:p>
            <a:pPr lvl="1"/>
            <a:r>
              <a:rPr lang="zh-CN" altLang="en-US" dirty="0" smtClean="0"/>
              <a:t>这个故事背景在开头动画中有了介绍</a:t>
            </a:r>
            <a:endParaRPr lang="zh-CN" altLang="en-US" dirty="0"/>
          </a:p>
        </p:txBody>
      </p:sp>
    </p:spTree>
    <p:extLst>
      <p:ext uri="{BB962C8B-B14F-4D97-AF65-F5344CB8AC3E}">
        <p14:creationId xmlns:p14="http://schemas.microsoft.com/office/powerpoint/2010/main" val="2758045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说明</a:t>
            </a:r>
            <a:endParaRPr lang="en-US" altLang="zh-CN" dirty="0" smtClean="0"/>
          </a:p>
          <a:p>
            <a:pPr lvl="1"/>
            <a:r>
              <a:rPr lang="en-US" altLang="zh-CN" dirty="0" smtClean="0"/>
              <a:t>YOTTA</a:t>
            </a:r>
            <a:r>
              <a:rPr lang="zh-CN" altLang="en-US" dirty="0" smtClean="0"/>
              <a:t>在角色设计上采用“拙”的画风，为凸显角色个性，将角色设计为白色蜡笔画的二维卡通风格</a:t>
            </a:r>
            <a:endParaRPr lang="en-US" altLang="zh-CN" dirty="0" smtClean="0"/>
          </a:p>
          <a:p>
            <a:pPr lvl="1"/>
            <a:r>
              <a:rPr lang="en-US" altLang="zh-CN" dirty="0" smtClean="0"/>
              <a:t>YOTTA</a:t>
            </a:r>
            <a:r>
              <a:rPr lang="zh-CN" altLang="en-US" dirty="0" smtClean="0"/>
              <a:t>的角色包含两种：游客和建筑物</a:t>
            </a:r>
            <a:endParaRPr lang="en-US" altLang="zh-CN" dirty="0" smtClean="0"/>
          </a:p>
          <a:p>
            <a:pPr lvl="1"/>
            <a:r>
              <a:rPr lang="zh-CN" altLang="en-US" dirty="0" smtClean="0"/>
              <a:t>这里将游客划分为孩童、男士、女士、老人、外星人五种；而将建筑物划分为景点、餐饮、住宿、剧场、商店、游乐区六种</a:t>
            </a:r>
            <a:endParaRPr lang="en-US" altLang="zh-CN" dirty="0" smtClean="0"/>
          </a:p>
        </p:txBody>
      </p:sp>
    </p:spTree>
    <p:extLst>
      <p:ext uri="{BB962C8B-B14F-4D97-AF65-F5344CB8AC3E}">
        <p14:creationId xmlns:p14="http://schemas.microsoft.com/office/powerpoint/2010/main" val="275804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表格 30"/>
          <p:cNvGraphicFramePr>
            <a:graphicFrameLocks noGrp="1"/>
          </p:cNvGraphicFramePr>
          <p:nvPr>
            <p:extLst>
              <p:ext uri="{D42A27DB-BD31-4B8C-83A1-F6EECF244321}">
                <p14:modId xmlns:p14="http://schemas.microsoft.com/office/powerpoint/2010/main" val="839423547"/>
              </p:ext>
            </p:extLst>
          </p:nvPr>
        </p:nvGraphicFramePr>
        <p:xfrm>
          <a:off x="509715" y="2008620"/>
          <a:ext cx="8138100" cy="4072070"/>
        </p:xfrm>
        <a:graphic>
          <a:graphicData uri="http://schemas.openxmlformats.org/drawingml/2006/table">
            <a:tbl>
              <a:tblPr firstCol="1" bandRow="1">
                <a:tableStyleId>{073A0DAA-6AF3-43AB-8588-CEC1D06C72B9}</a:tableStyleId>
              </a:tblPr>
              <a:tblGrid>
                <a:gridCol w="1402833"/>
                <a:gridCol w="6735267"/>
              </a:tblGrid>
              <a:tr h="814414">
                <a:tc>
                  <a:txBody>
                    <a:bodyPr/>
                    <a:lstStyle/>
                    <a:p>
                      <a:pPr algn="ctr"/>
                      <a:r>
                        <a:rPr lang="zh-CN" altLang="en-US" sz="1900" dirty="0" smtClean="0"/>
                        <a:t>孩童</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男士</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女士</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老人</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外星人</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bl>
          </a:graphicData>
        </a:graphic>
      </p:graphicFrame>
      <p:sp>
        <p:nvSpPr>
          <p:cNvPr id="2" name="标题 1"/>
          <p:cNvSpPr>
            <a:spLocks noGrp="1"/>
          </p:cNvSpPr>
          <p:nvPr>
            <p:ph type="title"/>
          </p:nvPr>
        </p:nvSpPr>
        <p:spPr/>
        <p:txBody>
          <a:bodyPr/>
          <a:lstStyle/>
          <a:p>
            <a:r>
              <a:rPr lang="en-US" altLang="zh-CN" dirty="0" smtClean="0"/>
              <a:t>4. </a:t>
            </a:r>
            <a:r>
              <a:rPr lang="zh-CN" altLang="en-US" dirty="0" smtClean="0"/>
              <a:t>角色</a:t>
            </a:r>
            <a:r>
              <a:rPr lang="zh-CN" altLang="en-US" dirty="0"/>
              <a:t>设定</a:t>
            </a:r>
          </a:p>
        </p:txBody>
      </p:sp>
      <p:sp>
        <p:nvSpPr>
          <p:cNvPr id="3" name="内容占位符 2"/>
          <p:cNvSpPr>
            <a:spLocks noGrp="1"/>
          </p:cNvSpPr>
          <p:nvPr>
            <p:ph idx="1"/>
          </p:nvPr>
        </p:nvSpPr>
        <p:spPr>
          <a:xfrm>
            <a:off x="457200" y="1314450"/>
            <a:ext cx="8229600" cy="4525963"/>
          </a:xfrm>
        </p:spPr>
        <p:txBody>
          <a:bodyPr/>
          <a:lstStyle/>
          <a:p>
            <a:r>
              <a:rPr lang="zh-CN" altLang="en-US" dirty="0" smtClean="0"/>
              <a:t>设定稿</a:t>
            </a:r>
            <a:r>
              <a:rPr lang="en-US" altLang="zh-CN" dirty="0" smtClean="0"/>
              <a:t>——</a:t>
            </a:r>
            <a:r>
              <a:rPr lang="zh-CN" altLang="en-US" dirty="0" smtClean="0"/>
              <a:t>游客</a:t>
            </a:r>
            <a:endParaRPr lang="zh-CN" altLang="en-US" dirty="0"/>
          </a:p>
        </p:txBody>
      </p:sp>
      <p:grpSp>
        <p:nvGrpSpPr>
          <p:cNvPr id="4" name="组合 3"/>
          <p:cNvGrpSpPr/>
          <p:nvPr/>
        </p:nvGrpSpPr>
        <p:grpSpPr>
          <a:xfrm>
            <a:off x="2216593" y="2154769"/>
            <a:ext cx="4715487" cy="509175"/>
            <a:chOff x="1042297" y="2321122"/>
            <a:chExt cx="4715487" cy="509175"/>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297" y="2374414"/>
              <a:ext cx="468499" cy="400865"/>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2959" y="2331828"/>
              <a:ext cx="501863" cy="47305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758" y="2348880"/>
              <a:ext cx="638046" cy="481417"/>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3802" y="2321122"/>
              <a:ext cx="503982" cy="506014"/>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2872" y="2491839"/>
              <a:ext cx="188296" cy="221567"/>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6800" y="2492572"/>
              <a:ext cx="189250" cy="221567"/>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9549" y="2488909"/>
              <a:ext cx="189252" cy="221567"/>
            </a:xfrm>
            <a:prstGeom prst="rect">
              <a:avLst/>
            </a:prstGeom>
          </p:spPr>
        </p:pic>
      </p:grpSp>
      <p:grpSp>
        <p:nvGrpSpPr>
          <p:cNvPr id="5" name="组合 4"/>
          <p:cNvGrpSpPr/>
          <p:nvPr/>
        </p:nvGrpSpPr>
        <p:grpSpPr>
          <a:xfrm>
            <a:off x="2243985" y="2822336"/>
            <a:ext cx="4876433" cy="762280"/>
            <a:chOff x="2133783" y="3047860"/>
            <a:chExt cx="4876433" cy="762280"/>
          </a:xfrm>
        </p:grpSpPr>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3783" y="3052499"/>
              <a:ext cx="342900" cy="712264"/>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6783" y="3073239"/>
              <a:ext cx="435199" cy="721891"/>
            </a:xfrm>
            <a:prstGeom prst="rect">
              <a:avLst/>
            </a:prstGeom>
          </p:spPr>
        </p:pic>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5033" y="3071665"/>
              <a:ext cx="435886" cy="702014"/>
            </a:xfrm>
            <a:prstGeom prst="rect">
              <a:avLst/>
            </a:prstGeom>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31858" y="3047860"/>
              <a:ext cx="778358" cy="762280"/>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7682" y="3320156"/>
              <a:ext cx="188296" cy="221567"/>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1610" y="3320889"/>
              <a:ext cx="189250" cy="221567"/>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4359" y="3317226"/>
              <a:ext cx="189252" cy="221567"/>
            </a:xfrm>
            <a:prstGeom prst="rect">
              <a:avLst/>
            </a:prstGeom>
          </p:spPr>
        </p:pic>
      </p:grpSp>
      <p:grpSp>
        <p:nvGrpSpPr>
          <p:cNvPr id="6" name="组合 5"/>
          <p:cNvGrpSpPr/>
          <p:nvPr/>
        </p:nvGrpSpPr>
        <p:grpSpPr>
          <a:xfrm>
            <a:off x="2179245" y="3622716"/>
            <a:ext cx="4743451" cy="806681"/>
            <a:chOff x="2200274" y="3043552"/>
            <a:chExt cx="4743451" cy="806681"/>
          </a:xfrm>
        </p:grpSpPr>
        <p:pic>
          <p:nvPicPr>
            <p:cNvPr id="24" name="图片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00274" y="3169945"/>
              <a:ext cx="504825" cy="617462"/>
            </a:xfrm>
            <a:prstGeom prst="rect">
              <a:avLst/>
            </a:prstGeom>
          </p:spPr>
        </p:pic>
        <p:pic>
          <p:nvPicPr>
            <p:cNvPr id="25" name="图片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50" y="3133460"/>
              <a:ext cx="535800" cy="667168"/>
            </a:xfrm>
            <a:prstGeom prst="rect">
              <a:avLst/>
            </a:prstGeom>
          </p:spPr>
        </p:pic>
        <p:pic>
          <p:nvPicPr>
            <p:cNvPr id="26" name="图片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0101" y="3043552"/>
              <a:ext cx="566774" cy="806681"/>
            </a:xfrm>
            <a:prstGeom prst="rect">
              <a:avLst/>
            </a:prstGeom>
          </p:spPr>
        </p:pic>
        <p:pic>
          <p:nvPicPr>
            <p:cNvPr id="27" name="图片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31700" y="3054449"/>
              <a:ext cx="512025" cy="779049"/>
            </a:xfrm>
            <a:prstGeom prst="rect">
              <a:avLst/>
            </a:prstGeom>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1325" y="3346991"/>
              <a:ext cx="188296" cy="221567"/>
            </a:xfrm>
            <a:prstGeom prst="rect">
              <a:avLst/>
            </a:prstGeom>
          </p:spPr>
        </p:pic>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5253" y="3347724"/>
              <a:ext cx="189250" cy="221567"/>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8002" y="3344061"/>
              <a:ext cx="189252" cy="221567"/>
            </a:xfrm>
            <a:prstGeom prst="rect">
              <a:avLst/>
            </a:prstGeom>
          </p:spPr>
        </p:pic>
      </p:grpSp>
      <p:grpSp>
        <p:nvGrpSpPr>
          <p:cNvPr id="7" name="组合 6"/>
          <p:cNvGrpSpPr/>
          <p:nvPr/>
        </p:nvGrpSpPr>
        <p:grpSpPr>
          <a:xfrm>
            <a:off x="2217403" y="4461821"/>
            <a:ext cx="4857750" cy="778713"/>
            <a:chOff x="2143125" y="3039643"/>
            <a:chExt cx="4857750" cy="778713"/>
          </a:xfrm>
        </p:grpSpPr>
        <p:pic>
          <p:nvPicPr>
            <p:cNvPr id="32" name="图片 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3125" y="3163767"/>
              <a:ext cx="447675" cy="600317"/>
            </a:xfrm>
            <a:prstGeom prst="rect">
              <a:avLst/>
            </a:prstGeom>
          </p:spPr>
        </p:pic>
        <p:pic>
          <p:nvPicPr>
            <p:cNvPr id="33" name="图片 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61823" y="3137707"/>
              <a:ext cx="567192" cy="642951"/>
            </a:xfrm>
            <a:prstGeom prst="rect">
              <a:avLst/>
            </a:prstGeom>
          </p:spPr>
        </p:pic>
        <p:pic>
          <p:nvPicPr>
            <p:cNvPr id="34" name="图片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720504" y="3061900"/>
              <a:ext cx="933963" cy="754787"/>
            </a:xfrm>
            <a:prstGeom prst="rect">
              <a:avLst/>
            </a:prstGeom>
          </p:spPr>
        </p:pic>
        <p:pic>
          <p:nvPicPr>
            <p:cNvPr id="35" name="图片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79285" y="3039643"/>
              <a:ext cx="621590" cy="778713"/>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3225" y="3332859"/>
              <a:ext cx="188296" cy="221567"/>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7153" y="3333592"/>
              <a:ext cx="189250" cy="221567"/>
            </a:xfrm>
            <a:prstGeom prst="rect">
              <a:avLst/>
            </a:prstGeom>
          </p:spPr>
        </p:pic>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9902" y="3329929"/>
              <a:ext cx="189252" cy="221567"/>
            </a:xfrm>
            <a:prstGeom prst="rect">
              <a:avLst/>
            </a:prstGeom>
          </p:spPr>
        </p:pic>
      </p:grpSp>
      <p:grpSp>
        <p:nvGrpSpPr>
          <p:cNvPr id="15" name="组合 14"/>
          <p:cNvGrpSpPr/>
          <p:nvPr/>
        </p:nvGrpSpPr>
        <p:grpSpPr>
          <a:xfrm>
            <a:off x="2263093" y="5257915"/>
            <a:ext cx="4880949" cy="773975"/>
            <a:chOff x="625966" y="5719538"/>
            <a:chExt cx="4880949" cy="773975"/>
          </a:xfrm>
        </p:grpSpPr>
        <p:pic>
          <p:nvPicPr>
            <p:cNvPr id="40" name="图片 3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5966" y="5879234"/>
              <a:ext cx="565072" cy="545161"/>
            </a:xfrm>
            <a:prstGeom prst="rect">
              <a:avLst/>
            </a:prstGeom>
          </p:spPr>
        </p:pic>
        <p:pic>
          <p:nvPicPr>
            <p:cNvPr id="41" name="图片 4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86877" y="5870874"/>
              <a:ext cx="622432" cy="594937"/>
            </a:xfrm>
            <a:prstGeom prst="rect">
              <a:avLst/>
            </a:prstGeom>
          </p:spPr>
        </p:pic>
        <p:pic>
          <p:nvPicPr>
            <p:cNvPr id="42" name="图片 4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84309" y="5719538"/>
              <a:ext cx="722606" cy="773975"/>
            </a:xfrm>
            <a:prstGeom prst="rect">
              <a:avLst/>
            </a:prstGeom>
          </p:spPr>
        </p:pic>
        <p:pic>
          <p:nvPicPr>
            <p:cNvPr id="43" name="图片 4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392436" y="5805264"/>
              <a:ext cx="520036" cy="667941"/>
            </a:xfrm>
            <a:prstGeom prst="rect">
              <a:avLst/>
            </a:prstGeom>
          </p:spPr>
        </p:pic>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510" y="6033131"/>
              <a:ext cx="188296" cy="221567"/>
            </a:xfrm>
            <a:prstGeom prst="rect">
              <a:avLst/>
            </a:prstGeom>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6438" y="6033864"/>
              <a:ext cx="189250" cy="221567"/>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29187" y="6030201"/>
              <a:ext cx="189252" cy="221567"/>
            </a:xfrm>
            <a:prstGeom prst="rect">
              <a:avLst/>
            </a:prstGeom>
          </p:spPr>
        </p:pic>
      </p:grpSp>
    </p:spTree>
    <p:extLst>
      <p:ext uri="{BB962C8B-B14F-4D97-AF65-F5344CB8AC3E}">
        <p14:creationId xmlns:p14="http://schemas.microsoft.com/office/powerpoint/2010/main" val="3306535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表格 30"/>
          <p:cNvGraphicFramePr>
            <a:graphicFrameLocks noGrp="1"/>
          </p:cNvGraphicFramePr>
          <p:nvPr>
            <p:extLst>
              <p:ext uri="{D42A27DB-BD31-4B8C-83A1-F6EECF244321}">
                <p14:modId xmlns:p14="http://schemas.microsoft.com/office/powerpoint/2010/main" val="1214474167"/>
              </p:ext>
            </p:extLst>
          </p:nvPr>
        </p:nvGraphicFramePr>
        <p:xfrm>
          <a:off x="606326" y="1678461"/>
          <a:ext cx="7934498" cy="4886484"/>
        </p:xfrm>
        <a:graphic>
          <a:graphicData uri="http://schemas.openxmlformats.org/drawingml/2006/table">
            <a:tbl>
              <a:tblPr firstCol="1" bandRow="1">
                <a:tableStyleId>{073A0DAA-6AF3-43AB-8588-CEC1D06C72B9}</a:tableStyleId>
              </a:tblPr>
              <a:tblGrid>
                <a:gridCol w="934136"/>
                <a:gridCol w="7000362"/>
              </a:tblGrid>
              <a:tr h="814414">
                <a:tc>
                  <a:txBody>
                    <a:bodyPr/>
                    <a:lstStyle/>
                    <a:p>
                      <a:pPr algn="ctr"/>
                      <a:r>
                        <a:rPr lang="zh-CN" altLang="en-US" sz="1900" dirty="0" smtClean="0"/>
                        <a:t>景点</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餐饮</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住宿</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剧场</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商店</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r h="814414">
                <a:tc>
                  <a:txBody>
                    <a:bodyPr/>
                    <a:lstStyle/>
                    <a:p>
                      <a:pPr algn="ctr"/>
                      <a:r>
                        <a:rPr lang="zh-CN" altLang="en-US" sz="1900" dirty="0" smtClean="0"/>
                        <a:t>游乐区</a:t>
                      </a:r>
                      <a:endParaRPr lang="zh-CN" altLang="en-US" sz="1900" dirty="0">
                        <a:latin typeface="微软雅黑" pitchFamily="34" charset="-122"/>
                        <a:ea typeface="微软雅黑" pitchFamily="34" charset="-122"/>
                      </a:endParaRPr>
                    </a:p>
                  </a:txBody>
                  <a:tcPr marL="96301" marR="96301" marT="48150" marB="48150" anchor="ctr"/>
                </a:tc>
                <a:tc>
                  <a:txBody>
                    <a:bodyPr/>
                    <a:lstStyle/>
                    <a:p>
                      <a:endParaRPr lang="zh-CN" altLang="en-US" sz="1900" dirty="0"/>
                    </a:p>
                  </a:txBody>
                  <a:tcPr marL="96301" marR="96301" marT="48150" marB="48150"/>
                </a:tc>
              </a:tr>
            </a:tbl>
          </a:graphicData>
        </a:graphic>
      </p:graphicFrame>
      <p:sp>
        <p:nvSpPr>
          <p:cNvPr id="2" name="标题 1"/>
          <p:cNvSpPr>
            <a:spLocks noGrp="1"/>
          </p:cNvSpPr>
          <p:nvPr>
            <p:ph type="title"/>
          </p:nvPr>
        </p:nvSpPr>
        <p:spPr/>
        <p:txBody>
          <a:bodyPr/>
          <a:lstStyle/>
          <a:p>
            <a:r>
              <a:rPr lang="en-US" altLang="zh-CN" dirty="0"/>
              <a:t>4. </a:t>
            </a:r>
            <a:r>
              <a:rPr lang="zh-CN" altLang="en-US" dirty="0" smtClean="0"/>
              <a:t>角色</a:t>
            </a:r>
            <a:r>
              <a:rPr lang="zh-CN" altLang="en-US" dirty="0"/>
              <a:t>设定</a:t>
            </a:r>
          </a:p>
        </p:txBody>
      </p:sp>
      <p:sp>
        <p:nvSpPr>
          <p:cNvPr id="3" name="内容占位符 2"/>
          <p:cNvSpPr>
            <a:spLocks noGrp="1"/>
          </p:cNvSpPr>
          <p:nvPr>
            <p:ph idx="1"/>
          </p:nvPr>
        </p:nvSpPr>
        <p:spPr>
          <a:xfrm>
            <a:off x="457200" y="1124744"/>
            <a:ext cx="8229600" cy="4525963"/>
          </a:xfrm>
        </p:spPr>
        <p:txBody>
          <a:bodyPr/>
          <a:lstStyle/>
          <a:p>
            <a:r>
              <a:rPr lang="zh-CN" altLang="en-US" dirty="0" smtClean="0"/>
              <a:t>设定稿</a:t>
            </a:r>
            <a:r>
              <a:rPr lang="en-US" altLang="zh-CN" dirty="0" smtClean="0"/>
              <a:t>——</a:t>
            </a:r>
            <a:r>
              <a:rPr lang="zh-CN" altLang="en-US" dirty="0"/>
              <a:t>建筑物</a:t>
            </a:r>
          </a:p>
        </p:txBody>
      </p:sp>
      <p:grpSp>
        <p:nvGrpSpPr>
          <p:cNvPr id="47" name="组合 46"/>
          <p:cNvGrpSpPr/>
          <p:nvPr/>
        </p:nvGrpSpPr>
        <p:grpSpPr>
          <a:xfrm>
            <a:off x="2050680" y="1812569"/>
            <a:ext cx="3632450" cy="661187"/>
            <a:chOff x="2755775" y="3098406"/>
            <a:chExt cx="3632450" cy="661187"/>
          </a:xfrm>
        </p:grpSpPr>
        <p:pic>
          <p:nvPicPr>
            <p:cNvPr id="48" name="图片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775" y="3187795"/>
              <a:ext cx="521491" cy="500363"/>
            </a:xfrm>
            <a:prstGeom prst="rect">
              <a:avLst/>
            </a:prstGeom>
          </p:spPr>
        </p:pic>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5989" y="3153097"/>
              <a:ext cx="528568" cy="559909"/>
            </a:xfrm>
            <a:prstGeom prst="rect">
              <a:avLst/>
            </a:prstGeom>
          </p:spPr>
        </p:pic>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7318" y="3135773"/>
              <a:ext cx="625637" cy="610364"/>
            </a:xfrm>
            <a:prstGeom prst="rect">
              <a:avLst/>
            </a:prstGeom>
          </p:spPr>
        </p:pic>
        <p:pic>
          <p:nvPicPr>
            <p:cNvPr id="51" name="图片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8800" y="3098406"/>
              <a:ext cx="639425" cy="661187"/>
            </a:xfrm>
            <a:prstGeom prst="rect">
              <a:avLst/>
            </a:prstGeom>
          </p:spPr>
        </p:pic>
        <p:pic>
          <p:nvPicPr>
            <p:cNvPr id="52" name="图片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8346" y="3333600"/>
              <a:ext cx="188296" cy="221567"/>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8899" y="3324808"/>
              <a:ext cx="189250" cy="221567"/>
            </a:xfrm>
            <a:prstGeom prst="rect">
              <a:avLst/>
            </a:prstGeom>
          </p:spPr>
        </p:pic>
        <p:pic>
          <p:nvPicPr>
            <p:cNvPr id="54" name="图片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5873" y="3330670"/>
              <a:ext cx="189252" cy="221567"/>
            </a:xfrm>
            <a:prstGeom prst="rect">
              <a:avLst/>
            </a:prstGeom>
          </p:spPr>
        </p:pic>
      </p:grpSp>
      <p:grpSp>
        <p:nvGrpSpPr>
          <p:cNvPr id="55" name="组合 54"/>
          <p:cNvGrpSpPr/>
          <p:nvPr/>
        </p:nvGrpSpPr>
        <p:grpSpPr>
          <a:xfrm>
            <a:off x="2048366" y="2616401"/>
            <a:ext cx="2605716" cy="687459"/>
            <a:chOff x="3269142" y="3085270"/>
            <a:chExt cx="2605716" cy="687459"/>
          </a:xfrm>
        </p:grpSpPr>
        <p:pic>
          <p:nvPicPr>
            <p:cNvPr id="56" name="图片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9142" y="3192945"/>
              <a:ext cx="573157" cy="538373"/>
            </a:xfrm>
            <a:prstGeom prst="rect">
              <a:avLst/>
            </a:prstGeom>
          </p:spPr>
        </p:pic>
        <p:pic>
          <p:nvPicPr>
            <p:cNvPr id="57" name="图片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0582" y="3136928"/>
              <a:ext cx="592450" cy="629050"/>
            </a:xfrm>
            <a:prstGeom prst="rect">
              <a:avLst/>
            </a:prstGeom>
          </p:spPr>
        </p:pic>
        <p:pic>
          <p:nvPicPr>
            <p:cNvPr id="58" name="图片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8248" y="3085270"/>
              <a:ext cx="646610" cy="687459"/>
            </a:xfrm>
            <a:prstGeom prst="rect">
              <a:avLst/>
            </a:prstGeom>
          </p:spPr>
        </p:pic>
        <p:pic>
          <p:nvPicPr>
            <p:cNvPr id="59" name="图片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5279" y="3346941"/>
              <a:ext cx="188296" cy="221567"/>
            </a:xfrm>
            <a:prstGeom prst="rect">
              <a:avLst/>
            </a:prstGeom>
          </p:spPr>
        </p:pic>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5833" y="3344011"/>
              <a:ext cx="189252" cy="221567"/>
            </a:xfrm>
            <a:prstGeom prst="rect">
              <a:avLst/>
            </a:prstGeom>
          </p:spPr>
        </p:pic>
      </p:grpSp>
      <p:grpSp>
        <p:nvGrpSpPr>
          <p:cNvPr id="61" name="组合 60"/>
          <p:cNvGrpSpPr/>
          <p:nvPr/>
        </p:nvGrpSpPr>
        <p:grpSpPr>
          <a:xfrm>
            <a:off x="2051366" y="3297109"/>
            <a:ext cx="2570658" cy="756701"/>
            <a:chOff x="3286671" y="3050649"/>
            <a:chExt cx="2570658" cy="756701"/>
          </a:xfrm>
        </p:grpSpPr>
        <p:pic>
          <p:nvPicPr>
            <p:cNvPr id="62" name="图片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86671" y="3148543"/>
              <a:ext cx="534205" cy="641326"/>
            </a:xfrm>
            <a:prstGeom prst="rect">
              <a:avLst/>
            </a:prstGeom>
          </p:spPr>
        </p:pic>
        <p:pic>
          <p:nvPicPr>
            <p:cNvPr id="63" name="图片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84643" y="3115032"/>
              <a:ext cx="548369" cy="692318"/>
            </a:xfrm>
            <a:prstGeom prst="rect">
              <a:avLst/>
            </a:prstGeom>
          </p:spPr>
        </p:pic>
        <p:pic>
          <p:nvPicPr>
            <p:cNvPr id="64" name="图片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88969" y="3050649"/>
              <a:ext cx="568360" cy="744112"/>
            </a:xfrm>
            <a:prstGeom prst="rect">
              <a:avLst/>
            </a:prstGeom>
          </p:spPr>
        </p:pic>
        <p:pic>
          <p:nvPicPr>
            <p:cNvPr id="65" name="图片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0301" y="3340479"/>
              <a:ext cx="188296" cy="221567"/>
            </a:xfrm>
            <a:prstGeom prst="rect">
              <a:avLst/>
            </a:prstGeom>
          </p:spPr>
        </p:pic>
        <p:pic>
          <p:nvPicPr>
            <p:cNvPr id="66" name="图片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0855" y="3337549"/>
              <a:ext cx="189252" cy="221567"/>
            </a:xfrm>
            <a:prstGeom prst="rect">
              <a:avLst/>
            </a:prstGeom>
          </p:spPr>
        </p:pic>
      </p:grpSp>
      <p:grpSp>
        <p:nvGrpSpPr>
          <p:cNvPr id="67" name="组合 66"/>
          <p:cNvGrpSpPr/>
          <p:nvPr/>
        </p:nvGrpSpPr>
        <p:grpSpPr>
          <a:xfrm>
            <a:off x="2094571" y="4149749"/>
            <a:ext cx="2632742" cy="745164"/>
            <a:chOff x="3255629" y="3056418"/>
            <a:chExt cx="2632742" cy="745164"/>
          </a:xfrm>
        </p:grpSpPr>
        <p:pic>
          <p:nvPicPr>
            <p:cNvPr id="68" name="图片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55629" y="3209315"/>
              <a:ext cx="566644" cy="559407"/>
            </a:xfrm>
            <a:prstGeom prst="rect">
              <a:avLst/>
            </a:prstGeom>
          </p:spPr>
        </p:pic>
        <p:pic>
          <p:nvPicPr>
            <p:cNvPr id="69" name="图片 6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38813" y="3103372"/>
              <a:ext cx="579445" cy="671969"/>
            </a:xfrm>
            <a:prstGeom prst="rect">
              <a:avLst/>
            </a:prstGeom>
          </p:spPr>
        </p:pic>
        <p:pic>
          <p:nvPicPr>
            <p:cNvPr id="70" name="图片 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2225" y="3056418"/>
              <a:ext cx="596146" cy="745164"/>
            </a:xfrm>
            <a:prstGeom prst="rect">
              <a:avLst/>
            </a:prstGeom>
          </p:spPr>
        </p:pic>
        <p:pic>
          <p:nvPicPr>
            <p:cNvPr id="71" name="图片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7144" y="3394779"/>
              <a:ext cx="188296" cy="221567"/>
            </a:xfrm>
            <a:prstGeom prst="rect">
              <a:avLst/>
            </a:prstGeom>
          </p:spPr>
        </p:pic>
        <p:pic>
          <p:nvPicPr>
            <p:cNvPr id="72" name="图片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7698" y="3391849"/>
              <a:ext cx="189252" cy="221567"/>
            </a:xfrm>
            <a:prstGeom prst="rect">
              <a:avLst/>
            </a:prstGeom>
          </p:spPr>
        </p:pic>
      </p:grpSp>
      <p:grpSp>
        <p:nvGrpSpPr>
          <p:cNvPr id="73" name="组合 72"/>
          <p:cNvGrpSpPr/>
          <p:nvPr/>
        </p:nvGrpSpPr>
        <p:grpSpPr>
          <a:xfrm>
            <a:off x="2019518" y="4991950"/>
            <a:ext cx="3783495" cy="720506"/>
            <a:chOff x="2680252" y="3068747"/>
            <a:chExt cx="3783495" cy="720506"/>
          </a:xfrm>
        </p:grpSpPr>
        <p:pic>
          <p:nvPicPr>
            <p:cNvPr id="74" name="图片 7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36391" y="3072848"/>
              <a:ext cx="727356" cy="714319"/>
            </a:xfrm>
            <a:prstGeom prst="rect">
              <a:avLst/>
            </a:prstGeom>
          </p:spPr>
        </p:pic>
        <p:pic>
          <p:nvPicPr>
            <p:cNvPr id="75" name="图片 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80252" y="3104657"/>
              <a:ext cx="622850" cy="656924"/>
            </a:xfrm>
            <a:prstGeom prst="rect">
              <a:avLst/>
            </a:prstGeom>
          </p:spPr>
        </p:pic>
        <p:pic>
          <p:nvPicPr>
            <p:cNvPr id="76" name="图片 7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96631" y="3068747"/>
              <a:ext cx="610323" cy="692954"/>
            </a:xfrm>
            <a:prstGeom prst="rect">
              <a:avLst/>
            </a:prstGeom>
          </p:spPr>
        </p:pic>
        <p:pic>
          <p:nvPicPr>
            <p:cNvPr id="77" name="图片 7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717963" y="3077752"/>
              <a:ext cx="634256" cy="711501"/>
            </a:xfrm>
            <a:prstGeom prst="rect">
              <a:avLst/>
            </a:prstGeom>
          </p:spPr>
        </p:pic>
        <p:pic>
          <p:nvPicPr>
            <p:cNvPr id="78"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5831" y="3387917"/>
              <a:ext cx="188296" cy="221567"/>
            </a:xfrm>
            <a:prstGeom prst="rect">
              <a:avLst/>
            </a:prstGeom>
          </p:spPr>
        </p:pic>
        <p:pic>
          <p:nvPicPr>
            <p:cNvPr id="79" name="图片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6384" y="3379125"/>
              <a:ext cx="189250" cy="221567"/>
            </a:xfrm>
            <a:prstGeom prst="rect">
              <a:avLst/>
            </a:prstGeom>
          </p:spPr>
        </p:pic>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1641" y="3384987"/>
              <a:ext cx="189252" cy="221567"/>
            </a:xfrm>
            <a:prstGeom prst="rect">
              <a:avLst/>
            </a:prstGeom>
          </p:spPr>
        </p:pic>
      </p:grpSp>
      <p:grpSp>
        <p:nvGrpSpPr>
          <p:cNvPr id="81" name="组合 80"/>
          <p:cNvGrpSpPr/>
          <p:nvPr/>
        </p:nvGrpSpPr>
        <p:grpSpPr>
          <a:xfrm>
            <a:off x="1989229" y="5816527"/>
            <a:ext cx="3774162" cy="717686"/>
            <a:chOff x="2684919" y="3070157"/>
            <a:chExt cx="3774162" cy="717686"/>
          </a:xfrm>
        </p:grpSpPr>
        <p:pic>
          <p:nvPicPr>
            <p:cNvPr id="82" name="图片 8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84919" y="3144697"/>
              <a:ext cx="631716" cy="612915"/>
            </a:xfrm>
            <a:prstGeom prst="rect">
              <a:avLst/>
            </a:prstGeom>
          </p:spPr>
        </p:pic>
        <p:pic>
          <p:nvPicPr>
            <p:cNvPr id="83" name="图片 8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13639" y="3136418"/>
              <a:ext cx="620775" cy="629892"/>
            </a:xfrm>
            <a:prstGeom prst="rect">
              <a:avLst/>
            </a:prstGeom>
          </p:spPr>
        </p:pic>
        <p:pic>
          <p:nvPicPr>
            <p:cNvPr id="84" name="图片 8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30438" y="3113385"/>
              <a:ext cx="600074" cy="672436"/>
            </a:xfrm>
            <a:prstGeom prst="rect">
              <a:avLst/>
            </a:prstGeom>
          </p:spPr>
        </p:pic>
        <p:pic>
          <p:nvPicPr>
            <p:cNvPr id="85" name="图片 8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802356" y="3070157"/>
              <a:ext cx="656725" cy="717686"/>
            </a:xfrm>
            <a:prstGeom prst="rect">
              <a:avLst/>
            </a:prstGeom>
          </p:spPr>
        </p:pic>
        <p:pic>
          <p:nvPicPr>
            <p:cNvPr id="86" name="图片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286" y="3361677"/>
              <a:ext cx="188296" cy="221567"/>
            </a:xfrm>
            <a:prstGeom prst="rect">
              <a:avLst/>
            </a:prstGeom>
          </p:spPr>
        </p:pic>
        <p:pic>
          <p:nvPicPr>
            <p:cNvPr id="87" name="图片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2839" y="3352885"/>
              <a:ext cx="189250" cy="221567"/>
            </a:xfrm>
            <a:prstGeom prst="rect">
              <a:avLst/>
            </a:prstGeom>
          </p:spPr>
        </p:pic>
        <p:pic>
          <p:nvPicPr>
            <p:cNvPr id="88" name="图片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8096" y="3358747"/>
              <a:ext cx="189252" cy="221567"/>
            </a:xfrm>
            <a:prstGeom prst="rect">
              <a:avLst/>
            </a:prstGeom>
          </p:spPr>
        </p:pic>
      </p:grpSp>
    </p:spTree>
    <p:extLst>
      <p:ext uri="{BB962C8B-B14F-4D97-AF65-F5344CB8AC3E}">
        <p14:creationId xmlns:p14="http://schemas.microsoft.com/office/powerpoint/2010/main" val="1715391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游客之“孩童”</a:t>
            </a:r>
            <a:endParaRPr lang="en-US" altLang="zh-CN" dirty="0" smtClean="0"/>
          </a:p>
          <a:p>
            <a:endParaRPr lang="en-US" altLang="zh-CN" dirty="0"/>
          </a:p>
          <a:p>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738" y="4234150"/>
            <a:ext cx="303184" cy="356755"/>
          </a:xfrm>
          <a:prstGeom prst="rect">
            <a:avLst/>
          </a:prstGeom>
        </p:spPr>
      </p:pic>
      <p:grpSp>
        <p:nvGrpSpPr>
          <p:cNvPr id="8" name="组合 7"/>
          <p:cNvGrpSpPr/>
          <p:nvPr/>
        </p:nvGrpSpPr>
        <p:grpSpPr>
          <a:xfrm>
            <a:off x="103885" y="2143523"/>
            <a:ext cx="2614957" cy="4581128"/>
            <a:chOff x="84835" y="2143523"/>
            <a:chExt cx="2614957" cy="4581128"/>
          </a:xfrm>
        </p:grpSpPr>
        <p:grpSp>
          <p:nvGrpSpPr>
            <p:cNvPr id="15" name="组合 14"/>
            <p:cNvGrpSpPr/>
            <p:nvPr/>
          </p:nvGrpSpPr>
          <p:grpSpPr>
            <a:xfrm>
              <a:off x="84835" y="2143523"/>
              <a:ext cx="2614957" cy="4581128"/>
              <a:chOff x="353633" y="4437111"/>
              <a:chExt cx="1436645" cy="2525527"/>
            </a:xfrm>
          </p:grpSpPr>
          <p:sp>
            <p:nvSpPr>
              <p:cNvPr id="13" name="圆角矩形 12"/>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904" y="2423120"/>
              <a:ext cx="754352" cy="645451"/>
            </a:xfrm>
            <a:prstGeom prst="rect">
              <a:avLst/>
            </a:prstGeom>
          </p:spPr>
        </p:pic>
        <p:sp>
          <p:nvSpPr>
            <p:cNvPr id="16" name="矩形 15"/>
            <p:cNvSpPr/>
            <p:nvPr/>
          </p:nvSpPr>
          <p:spPr>
            <a:xfrm>
              <a:off x="1339243" y="2492301"/>
              <a:ext cx="1064265"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a:latin typeface="微软雅黑" pitchFamily="34" charset="-122"/>
                  <a:ea typeface="微软雅黑" pitchFamily="34" charset="-122"/>
                </a:rPr>
                <a:t>小朋友</a:t>
              </a:r>
            </a:p>
          </p:txBody>
        </p:sp>
        <p:sp>
          <p:nvSpPr>
            <p:cNvPr id="18" name="TextBox 17"/>
            <p:cNvSpPr txBox="1"/>
            <p:nvPr/>
          </p:nvSpPr>
          <p:spPr>
            <a:xfrm>
              <a:off x="308568" y="3356992"/>
              <a:ext cx="2209240" cy="3000821"/>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类别：孩童</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1</a:t>
              </a:r>
            </a:p>
            <a:p>
              <a:pPr>
                <a:lnSpc>
                  <a:spcPct val="150000"/>
                </a:lnSpc>
              </a:pPr>
              <a:r>
                <a:rPr lang="zh-CN" altLang="en-US" dirty="0" smtClean="0">
                  <a:latin typeface="微软雅黑" pitchFamily="34" charset="-122"/>
                  <a:ea typeface="微软雅黑" pitchFamily="34" charset="-122"/>
                </a:rPr>
                <a:t>移动速度：快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p:txBody>
        </p:sp>
      </p:grp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1121" y="4260468"/>
            <a:ext cx="303184" cy="356755"/>
          </a:xfrm>
          <a:prstGeom prst="rect">
            <a:avLst/>
          </a:prstGeom>
        </p:spPr>
      </p:pic>
      <p:grpSp>
        <p:nvGrpSpPr>
          <p:cNvPr id="47" name="组合 46"/>
          <p:cNvGrpSpPr/>
          <p:nvPr/>
        </p:nvGrpSpPr>
        <p:grpSpPr>
          <a:xfrm>
            <a:off x="3070268" y="2169841"/>
            <a:ext cx="2614957" cy="4581128"/>
            <a:chOff x="84835" y="2143523"/>
            <a:chExt cx="2614957" cy="4581128"/>
          </a:xfrm>
        </p:grpSpPr>
        <p:grpSp>
          <p:nvGrpSpPr>
            <p:cNvPr id="48" name="组合 47"/>
            <p:cNvGrpSpPr/>
            <p:nvPr/>
          </p:nvGrpSpPr>
          <p:grpSpPr>
            <a:xfrm>
              <a:off x="84835" y="2143523"/>
              <a:ext cx="2614957" cy="4581128"/>
              <a:chOff x="353633" y="4437111"/>
              <a:chExt cx="1436645" cy="2525527"/>
            </a:xfrm>
          </p:grpSpPr>
          <p:sp>
            <p:nvSpPr>
              <p:cNvPr id="52" name="圆角矩形 51"/>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0" name="矩形 49"/>
            <p:cNvSpPr/>
            <p:nvPr/>
          </p:nvSpPr>
          <p:spPr>
            <a:xfrm>
              <a:off x="1339243" y="2492301"/>
              <a:ext cx="1064265"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捣蛋鬼</a:t>
              </a:r>
              <a:endParaRPr lang="zh-CN" altLang="en-US" sz="2200" dirty="0">
                <a:latin typeface="微软雅黑" pitchFamily="34" charset="-122"/>
                <a:ea typeface="微软雅黑" pitchFamily="34" charset="-122"/>
              </a:endParaRPr>
            </a:p>
          </p:txBody>
        </p:sp>
        <p:sp>
          <p:nvSpPr>
            <p:cNvPr id="51" name="TextBox 50"/>
            <p:cNvSpPr txBox="1"/>
            <p:nvPr/>
          </p:nvSpPr>
          <p:spPr>
            <a:xfrm>
              <a:off x="308568" y="3330674"/>
              <a:ext cx="2209240" cy="3000821"/>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类别：孩童</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移动速度：快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a:t>
              </a:r>
              <a:r>
                <a:rPr lang="zh-CN" altLang="en-US" dirty="0">
                  <a:latin typeface="微软雅黑" pitchFamily="34" charset="-122"/>
                  <a:ea typeface="微软雅黑" pitchFamily="34" charset="-122"/>
                </a:rPr>
                <a:t>较高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p:txBody>
        </p:sp>
      </p:grpSp>
      <p:grpSp>
        <p:nvGrpSpPr>
          <p:cNvPr id="55" name="组合 54"/>
          <p:cNvGrpSpPr/>
          <p:nvPr/>
        </p:nvGrpSpPr>
        <p:grpSpPr>
          <a:xfrm>
            <a:off x="6072326" y="2160321"/>
            <a:ext cx="2892162" cy="4581128"/>
            <a:chOff x="67496" y="2143523"/>
            <a:chExt cx="2632296" cy="4581128"/>
          </a:xfrm>
        </p:grpSpPr>
        <p:grpSp>
          <p:nvGrpSpPr>
            <p:cNvPr id="56" name="组合 55"/>
            <p:cNvGrpSpPr/>
            <p:nvPr/>
          </p:nvGrpSpPr>
          <p:grpSpPr>
            <a:xfrm>
              <a:off x="67496" y="2143523"/>
              <a:ext cx="2632296" cy="4581128"/>
              <a:chOff x="344107" y="4437111"/>
              <a:chExt cx="1446171" cy="2525527"/>
            </a:xfrm>
          </p:grpSpPr>
          <p:sp>
            <p:nvSpPr>
              <p:cNvPr id="60" name="圆角矩形 59"/>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344107"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8" name="矩形 57"/>
            <p:cNvSpPr/>
            <p:nvPr/>
          </p:nvSpPr>
          <p:spPr>
            <a:xfrm>
              <a:off x="1233122" y="2530401"/>
              <a:ext cx="1195188"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玩具达人</a:t>
              </a:r>
              <a:endParaRPr lang="zh-CN" altLang="en-US" sz="2200" dirty="0">
                <a:latin typeface="微软雅黑" pitchFamily="34" charset="-122"/>
                <a:ea typeface="微软雅黑" pitchFamily="34" charset="-122"/>
              </a:endParaRPr>
            </a:p>
          </p:txBody>
        </p:sp>
        <p:sp>
          <p:nvSpPr>
            <p:cNvPr id="59" name="TextBox 58"/>
            <p:cNvSpPr txBox="1"/>
            <p:nvPr/>
          </p:nvSpPr>
          <p:spPr>
            <a:xfrm>
              <a:off x="308568" y="3412202"/>
              <a:ext cx="2209240" cy="3000821"/>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类别：孩童</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移动速度：快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p:txBody>
        </p:sp>
      </p:gr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152" y="2353216"/>
            <a:ext cx="808073" cy="761691"/>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8526" y="2385114"/>
            <a:ext cx="1027347" cy="775152"/>
          </a:xfrm>
          <a:prstGeom prst="rect">
            <a:avLst/>
          </a:prstGeom>
        </p:spPr>
      </p:pic>
    </p:spTree>
    <p:extLst>
      <p:ext uri="{BB962C8B-B14F-4D97-AF65-F5344CB8AC3E}">
        <p14:creationId xmlns:p14="http://schemas.microsoft.com/office/powerpoint/2010/main" val="3565064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游客之“男士”</a:t>
            </a:r>
            <a:endParaRPr lang="en-US" altLang="zh-CN" dirty="0"/>
          </a:p>
          <a:p>
            <a:endParaRPr lang="en-US" altLang="zh-CN" dirty="0" smtClean="0"/>
          </a:p>
          <a:p>
            <a:endParaRPr lang="en-US" altLang="zh-CN" dirty="0"/>
          </a:p>
          <a:p>
            <a:endParaRPr lang="zh-CN" altLang="en-US" dirty="0"/>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738" y="4234150"/>
            <a:ext cx="303184" cy="356755"/>
          </a:xfrm>
          <a:prstGeom prst="rect">
            <a:avLst/>
          </a:prstGeom>
        </p:spPr>
      </p:pic>
      <p:grpSp>
        <p:nvGrpSpPr>
          <p:cNvPr id="21" name="组合 20"/>
          <p:cNvGrpSpPr/>
          <p:nvPr/>
        </p:nvGrpSpPr>
        <p:grpSpPr>
          <a:xfrm>
            <a:off x="103885" y="2143523"/>
            <a:ext cx="2614957" cy="4581128"/>
            <a:chOff x="84835" y="2143523"/>
            <a:chExt cx="2614957" cy="4581128"/>
          </a:xfrm>
        </p:grpSpPr>
        <p:grpSp>
          <p:nvGrpSpPr>
            <p:cNvPr id="22" name="组合 21"/>
            <p:cNvGrpSpPr/>
            <p:nvPr/>
          </p:nvGrpSpPr>
          <p:grpSpPr>
            <a:xfrm>
              <a:off x="84835" y="2143523"/>
              <a:ext cx="2614957" cy="4581128"/>
              <a:chOff x="353633" y="4437111"/>
              <a:chExt cx="1436645" cy="2525527"/>
            </a:xfrm>
          </p:grpSpPr>
          <p:sp>
            <p:nvSpPr>
              <p:cNvPr id="26" name="圆角矩形 25"/>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矩形 23"/>
            <p:cNvSpPr/>
            <p:nvPr/>
          </p:nvSpPr>
          <p:spPr>
            <a:xfrm>
              <a:off x="1222500" y="2492301"/>
              <a:ext cx="1031052"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男青年</a:t>
              </a:r>
              <a:endParaRPr lang="zh-CN" altLang="en-US" sz="2200" dirty="0">
                <a:latin typeface="微软雅黑" pitchFamily="34" charset="-122"/>
                <a:ea typeface="微软雅黑" pitchFamily="34" charset="-122"/>
              </a:endParaRPr>
            </a:p>
          </p:txBody>
        </p:sp>
        <p:sp>
          <p:nvSpPr>
            <p:cNvPr id="25" name="TextBox 24"/>
            <p:cNvSpPr txBox="1"/>
            <p:nvPr/>
          </p:nvSpPr>
          <p:spPr>
            <a:xfrm>
              <a:off x="308568" y="3356992"/>
              <a:ext cx="2209240" cy="3000821"/>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类别：男士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1</a:t>
              </a:r>
            </a:p>
            <a:p>
              <a:pPr>
                <a:lnSpc>
                  <a:spcPct val="150000"/>
                </a:lnSpc>
              </a:pPr>
              <a:r>
                <a:rPr lang="zh-CN" altLang="en-US" dirty="0" smtClean="0">
                  <a:latin typeface="微软雅黑" pitchFamily="34" charset="-122"/>
                  <a:ea typeface="微软雅黑" pitchFamily="34" charset="-122"/>
                </a:rPr>
                <a:t>移动速度：偏慢</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a:t>
              </a:r>
              <a:r>
                <a:rPr lang="zh-CN" altLang="en-US" dirty="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1121" y="4260468"/>
            <a:ext cx="303184" cy="356755"/>
          </a:xfrm>
          <a:prstGeom prst="rect">
            <a:avLst/>
          </a:prstGeom>
        </p:spPr>
      </p:pic>
      <p:grpSp>
        <p:nvGrpSpPr>
          <p:cNvPr id="29" name="组合 28"/>
          <p:cNvGrpSpPr/>
          <p:nvPr/>
        </p:nvGrpSpPr>
        <p:grpSpPr>
          <a:xfrm>
            <a:off x="3070268" y="2169841"/>
            <a:ext cx="2614957" cy="4581128"/>
            <a:chOff x="84835" y="2143523"/>
            <a:chExt cx="2614957" cy="4581128"/>
          </a:xfrm>
        </p:grpSpPr>
        <p:grpSp>
          <p:nvGrpSpPr>
            <p:cNvPr id="30" name="组合 29"/>
            <p:cNvGrpSpPr/>
            <p:nvPr/>
          </p:nvGrpSpPr>
          <p:grpSpPr>
            <a:xfrm>
              <a:off x="84835" y="2143523"/>
              <a:ext cx="2614957" cy="4581128"/>
              <a:chOff x="353633" y="4437111"/>
              <a:chExt cx="1436645" cy="2525527"/>
            </a:xfrm>
          </p:grpSpPr>
          <p:sp>
            <p:nvSpPr>
              <p:cNvPr id="33" name="圆角矩形 32"/>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p:cNvSpPr/>
            <p:nvPr/>
          </p:nvSpPr>
          <p:spPr>
            <a:xfrm>
              <a:off x="904587" y="2492301"/>
              <a:ext cx="1595309"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街头艺术家</a:t>
              </a:r>
              <a:endParaRPr lang="zh-CN" altLang="en-US" sz="2200" dirty="0">
                <a:latin typeface="微软雅黑" pitchFamily="34" charset="-122"/>
                <a:ea typeface="微软雅黑" pitchFamily="34" charset="-122"/>
              </a:endParaRPr>
            </a:p>
          </p:txBody>
        </p:sp>
        <p:sp>
          <p:nvSpPr>
            <p:cNvPr id="32" name="TextBox 31"/>
            <p:cNvSpPr txBox="1"/>
            <p:nvPr/>
          </p:nvSpPr>
          <p:spPr>
            <a:xfrm>
              <a:off x="308568" y="3402682"/>
              <a:ext cx="2209240" cy="3000821"/>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男士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移动速度：中等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a:t>
              </a:r>
              <a:r>
                <a:rPr lang="zh-CN" altLang="en-US" dirty="0">
                  <a:latin typeface="微软雅黑" pitchFamily="34" charset="-122"/>
                  <a:ea typeface="微软雅黑" pitchFamily="34" charset="-122"/>
                </a:rPr>
                <a:t>较高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a:t>
              </a:r>
              <a:r>
                <a:rPr lang="zh-CN" altLang="en-US" dirty="0">
                  <a:latin typeface="微软雅黑" pitchFamily="34" charset="-122"/>
                  <a:ea typeface="微软雅黑" pitchFamily="34" charset="-122"/>
                </a:rPr>
                <a:t>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a:t>
              </a:r>
              <a:r>
                <a:rPr lang="zh-CN" altLang="en-US" dirty="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p:txBody>
        </p:sp>
      </p:grpSp>
      <p:grpSp>
        <p:nvGrpSpPr>
          <p:cNvPr id="35" name="组合 34"/>
          <p:cNvGrpSpPr/>
          <p:nvPr/>
        </p:nvGrpSpPr>
        <p:grpSpPr>
          <a:xfrm>
            <a:off x="6072326" y="2160321"/>
            <a:ext cx="2892162" cy="4581128"/>
            <a:chOff x="67496" y="2143523"/>
            <a:chExt cx="2632296" cy="4581128"/>
          </a:xfrm>
        </p:grpSpPr>
        <p:grpSp>
          <p:nvGrpSpPr>
            <p:cNvPr id="36" name="组合 35"/>
            <p:cNvGrpSpPr/>
            <p:nvPr/>
          </p:nvGrpSpPr>
          <p:grpSpPr>
            <a:xfrm>
              <a:off x="67496" y="2143523"/>
              <a:ext cx="2632296" cy="4581128"/>
              <a:chOff x="344107" y="4437111"/>
              <a:chExt cx="1446171" cy="2525527"/>
            </a:xfrm>
          </p:grpSpPr>
          <p:sp>
            <p:nvSpPr>
              <p:cNvPr id="39" name="圆角矩形 38"/>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44107"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矩形 36"/>
            <p:cNvSpPr/>
            <p:nvPr/>
          </p:nvSpPr>
          <p:spPr>
            <a:xfrm>
              <a:off x="931348" y="2511351"/>
              <a:ext cx="1451969"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互联网达人</a:t>
              </a:r>
              <a:endParaRPr lang="zh-CN" altLang="en-US" sz="2200" dirty="0">
                <a:latin typeface="微软雅黑" pitchFamily="34" charset="-122"/>
                <a:ea typeface="微软雅黑" pitchFamily="34" charset="-122"/>
              </a:endParaRPr>
            </a:p>
          </p:txBody>
        </p:sp>
        <p:sp>
          <p:nvSpPr>
            <p:cNvPr id="38" name="TextBox 37"/>
            <p:cNvSpPr txBox="1"/>
            <p:nvPr/>
          </p:nvSpPr>
          <p:spPr>
            <a:xfrm>
              <a:off x="308568" y="3412202"/>
              <a:ext cx="2209240" cy="3000821"/>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男士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移动速度：中等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a:t>
              </a:r>
              <a:r>
                <a:rPr lang="zh-CN" altLang="en-US" dirty="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p:txBody>
        </p:sp>
      </p:gr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2353924"/>
            <a:ext cx="342900" cy="712264"/>
          </a:xfrm>
          <a:prstGeom prst="rect">
            <a:avLst/>
          </a:prstGeom>
        </p:spPr>
      </p:pic>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7864" y="2319422"/>
            <a:ext cx="435199" cy="721891"/>
          </a:xfrm>
          <a:prstGeom prst="rect">
            <a:avLst/>
          </a:prstGeom>
        </p:spPr>
      </p:pic>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2200" y="2383055"/>
            <a:ext cx="435886" cy="702014"/>
          </a:xfrm>
          <a:prstGeom prst="rect">
            <a:avLst/>
          </a:prstGeom>
        </p:spPr>
      </p:pic>
    </p:spTree>
    <p:extLst>
      <p:ext uri="{BB962C8B-B14F-4D97-AF65-F5344CB8AC3E}">
        <p14:creationId xmlns:p14="http://schemas.microsoft.com/office/powerpoint/2010/main" val="3756406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b="-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sz="half" idx="1"/>
          </p:nvPr>
        </p:nvSpPr>
        <p:spPr/>
        <p:txBody>
          <a:bodyPr/>
          <a:lstStyle/>
          <a:p>
            <a:r>
              <a:rPr lang="en-US" altLang="zh-CN" dirty="0" smtClean="0"/>
              <a:t>1. </a:t>
            </a:r>
            <a:r>
              <a:rPr lang="zh-CN" altLang="en-US" dirty="0" smtClean="0"/>
              <a:t>游戏简介</a:t>
            </a:r>
            <a:endParaRPr lang="en-US" altLang="zh-CN" dirty="0" smtClean="0"/>
          </a:p>
          <a:p>
            <a:endParaRPr lang="en-US" altLang="zh-CN" dirty="0" smtClean="0"/>
          </a:p>
          <a:p>
            <a:r>
              <a:rPr lang="en-US" altLang="zh-CN" dirty="0" smtClean="0"/>
              <a:t>2. </a:t>
            </a:r>
            <a:r>
              <a:rPr lang="zh-CN" altLang="en-US" dirty="0" smtClean="0"/>
              <a:t>创作理念</a:t>
            </a:r>
            <a:endParaRPr lang="en-US" altLang="zh-CN" dirty="0" smtClean="0"/>
          </a:p>
          <a:p>
            <a:pPr lvl="1"/>
            <a:endParaRPr lang="en-US" altLang="zh-CN" dirty="0" smtClean="0"/>
          </a:p>
          <a:p>
            <a:r>
              <a:rPr lang="en-US" altLang="zh-CN" dirty="0" smtClean="0"/>
              <a:t>3. </a:t>
            </a:r>
            <a:r>
              <a:rPr lang="zh-CN" altLang="en-US" dirty="0" smtClean="0"/>
              <a:t>故事背景</a:t>
            </a:r>
            <a:endParaRPr lang="en-US" altLang="zh-CN" dirty="0" smtClean="0"/>
          </a:p>
          <a:p>
            <a:pPr lvl="1"/>
            <a:endParaRPr lang="en-US" altLang="zh-CN" dirty="0" smtClean="0"/>
          </a:p>
          <a:p>
            <a:r>
              <a:rPr lang="en-US" altLang="zh-CN" dirty="0" smtClean="0"/>
              <a:t>4. </a:t>
            </a:r>
            <a:r>
              <a:rPr lang="zh-CN" altLang="en-US" dirty="0" smtClean="0"/>
              <a:t>角色</a:t>
            </a:r>
            <a:r>
              <a:rPr lang="zh-CN" altLang="en-US" dirty="0"/>
              <a:t>设计</a:t>
            </a:r>
            <a:endParaRPr lang="en-US" altLang="zh-CN" dirty="0"/>
          </a:p>
          <a:p>
            <a:pPr lvl="1"/>
            <a:endParaRPr lang="en-US" altLang="zh-CN" dirty="0" smtClean="0"/>
          </a:p>
          <a:p>
            <a:endParaRPr lang="en-US" altLang="zh-CN" dirty="0" smtClean="0"/>
          </a:p>
          <a:p>
            <a:endParaRPr lang="zh-CN" altLang="en-US" dirty="0"/>
          </a:p>
        </p:txBody>
      </p:sp>
      <p:sp>
        <p:nvSpPr>
          <p:cNvPr id="4" name="内容占位符 3"/>
          <p:cNvSpPr>
            <a:spLocks noGrp="1"/>
          </p:cNvSpPr>
          <p:nvPr>
            <p:ph sz="half" idx="2"/>
          </p:nvPr>
        </p:nvSpPr>
        <p:spPr/>
        <p:txBody>
          <a:bodyPr/>
          <a:lstStyle/>
          <a:p>
            <a:r>
              <a:rPr lang="en-US" altLang="zh-CN" dirty="0" smtClean="0"/>
              <a:t>5. </a:t>
            </a:r>
            <a:r>
              <a:rPr lang="zh-CN" altLang="en-US" dirty="0" smtClean="0"/>
              <a:t>场景设计</a:t>
            </a:r>
            <a:endParaRPr lang="en-US" altLang="zh-CN" dirty="0" smtClean="0"/>
          </a:p>
          <a:p>
            <a:pPr lvl="1"/>
            <a:endParaRPr lang="en-US" altLang="zh-CN" dirty="0" smtClean="0"/>
          </a:p>
          <a:p>
            <a:r>
              <a:rPr lang="en-US" altLang="zh-CN" dirty="0" smtClean="0"/>
              <a:t>6. </a:t>
            </a:r>
            <a:r>
              <a:rPr lang="zh-CN" altLang="en-US" dirty="0" smtClean="0"/>
              <a:t>关卡设计</a:t>
            </a:r>
            <a:endParaRPr lang="en-US" altLang="zh-CN" dirty="0" smtClean="0"/>
          </a:p>
          <a:p>
            <a:pPr lvl="1"/>
            <a:endParaRPr lang="en-US" altLang="zh-CN" dirty="0" smtClean="0"/>
          </a:p>
          <a:p>
            <a:r>
              <a:rPr lang="en-US" altLang="zh-CN" dirty="0" smtClean="0"/>
              <a:t>7. </a:t>
            </a:r>
            <a:r>
              <a:rPr lang="zh-CN" altLang="en-US" dirty="0" smtClean="0"/>
              <a:t>盈利和推广</a:t>
            </a:r>
            <a:endParaRPr lang="en-US" altLang="zh-CN" dirty="0" smtClean="0"/>
          </a:p>
        </p:txBody>
      </p:sp>
    </p:spTree>
    <p:extLst>
      <p:ext uri="{BB962C8B-B14F-4D97-AF65-F5344CB8AC3E}">
        <p14:creationId xmlns:p14="http://schemas.microsoft.com/office/powerpoint/2010/main" val="2516179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游客之“女士”</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738" y="4234150"/>
            <a:ext cx="303184" cy="356755"/>
          </a:xfrm>
          <a:prstGeom prst="rect">
            <a:avLst/>
          </a:prstGeom>
        </p:spPr>
      </p:pic>
      <p:grpSp>
        <p:nvGrpSpPr>
          <p:cNvPr id="5" name="组合 4"/>
          <p:cNvGrpSpPr/>
          <p:nvPr/>
        </p:nvGrpSpPr>
        <p:grpSpPr>
          <a:xfrm>
            <a:off x="103885" y="2143523"/>
            <a:ext cx="2614957" cy="4581128"/>
            <a:chOff x="84835" y="2143523"/>
            <a:chExt cx="2614957" cy="4581128"/>
          </a:xfrm>
        </p:grpSpPr>
        <p:grpSp>
          <p:nvGrpSpPr>
            <p:cNvPr id="6" name="组合 5"/>
            <p:cNvGrpSpPr/>
            <p:nvPr/>
          </p:nvGrpSpPr>
          <p:grpSpPr>
            <a:xfrm>
              <a:off x="84835" y="2143523"/>
              <a:ext cx="2614957" cy="4581128"/>
              <a:chOff x="353633" y="4437111"/>
              <a:chExt cx="1436645" cy="2525527"/>
            </a:xfrm>
          </p:grpSpPr>
          <p:sp>
            <p:nvSpPr>
              <p:cNvPr id="10" name="圆角矩形 9"/>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1240582" y="2492301"/>
              <a:ext cx="1031052"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女青年</a:t>
              </a:r>
              <a:endParaRPr lang="zh-CN" altLang="en-US" sz="2200" dirty="0">
                <a:latin typeface="微软雅黑" pitchFamily="34" charset="-122"/>
                <a:ea typeface="微软雅黑" pitchFamily="34" charset="-122"/>
              </a:endParaRPr>
            </a:p>
          </p:txBody>
        </p:sp>
        <p:sp>
          <p:nvSpPr>
            <p:cNvPr id="9" name="TextBox 8"/>
            <p:cNvSpPr txBox="1"/>
            <p:nvPr/>
          </p:nvSpPr>
          <p:spPr>
            <a:xfrm>
              <a:off x="308568" y="3140968"/>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女士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1</a:t>
              </a:r>
            </a:p>
            <a:p>
              <a:pPr>
                <a:lnSpc>
                  <a:spcPct val="150000"/>
                </a:lnSpc>
              </a:pPr>
              <a:r>
                <a:rPr lang="zh-CN" altLang="en-US" dirty="0" smtClean="0">
                  <a:latin typeface="微软雅黑" pitchFamily="34" charset="-122"/>
                  <a:ea typeface="微软雅黑" pitchFamily="34" charset="-122"/>
                </a:rPr>
                <a:t>移动速度：偏慢</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a:t>
              </a:r>
              <a:r>
                <a:rPr lang="zh-CN" altLang="en-US" dirty="0">
                  <a:latin typeface="微软雅黑" pitchFamily="34" charset="-122"/>
                  <a:ea typeface="微软雅黑" pitchFamily="34" charset="-122"/>
                </a:rPr>
                <a:t>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建筑偏好：住宿</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商店</a:t>
              </a:r>
              <a:endParaRPr lang="en-US" altLang="zh-CN" dirty="0" smtClean="0">
                <a:latin typeface="微软雅黑" pitchFamily="34" charset="-122"/>
                <a:ea typeface="微软雅黑" pitchFamily="34" charset="-122"/>
              </a:endParaRPr>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1121" y="4260468"/>
            <a:ext cx="303184" cy="356755"/>
          </a:xfrm>
          <a:prstGeom prst="rect">
            <a:avLst/>
          </a:prstGeom>
        </p:spPr>
      </p:pic>
      <p:grpSp>
        <p:nvGrpSpPr>
          <p:cNvPr id="13" name="组合 12"/>
          <p:cNvGrpSpPr/>
          <p:nvPr/>
        </p:nvGrpSpPr>
        <p:grpSpPr>
          <a:xfrm>
            <a:off x="3070268" y="2169841"/>
            <a:ext cx="2614957" cy="4581128"/>
            <a:chOff x="84835" y="2143523"/>
            <a:chExt cx="2614957" cy="4581128"/>
          </a:xfrm>
        </p:grpSpPr>
        <p:grpSp>
          <p:nvGrpSpPr>
            <p:cNvPr id="14" name="组合 13"/>
            <p:cNvGrpSpPr/>
            <p:nvPr/>
          </p:nvGrpSpPr>
          <p:grpSpPr>
            <a:xfrm>
              <a:off x="84835" y="2143523"/>
              <a:ext cx="2614957" cy="4581128"/>
              <a:chOff x="353633" y="4437111"/>
              <a:chExt cx="1436645" cy="2525527"/>
            </a:xfrm>
          </p:grpSpPr>
          <p:sp>
            <p:nvSpPr>
              <p:cNvPr id="17" name="圆角矩形 16"/>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866487" y="2492301"/>
              <a:ext cx="1595309"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时尚女魔头</a:t>
              </a:r>
              <a:endParaRPr lang="zh-CN" altLang="en-US" sz="2200" dirty="0">
                <a:latin typeface="微软雅黑" pitchFamily="34" charset="-122"/>
                <a:ea typeface="微软雅黑" pitchFamily="34" charset="-122"/>
              </a:endParaRPr>
            </a:p>
          </p:txBody>
        </p:sp>
        <p:sp>
          <p:nvSpPr>
            <p:cNvPr id="16" name="TextBox 15"/>
            <p:cNvSpPr txBox="1"/>
            <p:nvPr/>
          </p:nvSpPr>
          <p:spPr>
            <a:xfrm>
              <a:off x="308568" y="3114650"/>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女士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移动速度：偏慢</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a:t>
              </a:r>
              <a:r>
                <a:rPr lang="zh-CN" altLang="en-US" dirty="0">
                  <a:latin typeface="微软雅黑" pitchFamily="34" charset="-122"/>
                  <a:ea typeface="微软雅黑" pitchFamily="34" charset="-122"/>
                </a:rPr>
                <a:t>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a:t>
              </a:r>
              <a:r>
                <a:rPr lang="zh-CN" altLang="en-US" dirty="0">
                  <a:latin typeface="微软雅黑" pitchFamily="34" charset="-122"/>
                  <a:ea typeface="微软雅黑" pitchFamily="34" charset="-122"/>
                </a:rPr>
                <a:t>偏高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建筑偏好：住宿</a:t>
              </a:r>
              <a:endParaRPr lang="en-US" altLang="zh-CN" dirty="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商店</a:t>
              </a:r>
              <a:endParaRPr lang="en-US" altLang="zh-CN" dirty="0">
                <a:latin typeface="微软雅黑" pitchFamily="34" charset="-122"/>
                <a:ea typeface="微软雅黑" pitchFamily="34" charset="-122"/>
              </a:endParaRPr>
            </a:p>
          </p:txBody>
        </p:sp>
      </p:grpSp>
      <p:grpSp>
        <p:nvGrpSpPr>
          <p:cNvPr id="19" name="组合 18"/>
          <p:cNvGrpSpPr/>
          <p:nvPr/>
        </p:nvGrpSpPr>
        <p:grpSpPr>
          <a:xfrm>
            <a:off x="6072326" y="2160321"/>
            <a:ext cx="2892162" cy="4581128"/>
            <a:chOff x="67496" y="2143523"/>
            <a:chExt cx="2632296" cy="4581128"/>
          </a:xfrm>
        </p:grpSpPr>
        <p:grpSp>
          <p:nvGrpSpPr>
            <p:cNvPr id="20" name="组合 19"/>
            <p:cNvGrpSpPr/>
            <p:nvPr/>
          </p:nvGrpSpPr>
          <p:grpSpPr>
            <a:xfrm>
              <a:off x="67496" y="2143523"/>
              <a:ext cx="2632296" cy="4581128"/>
              <a:chOff x="344107" y="4437111"/>
              <a:chExt cx="1446171" cy="2525527"/>
            </a:xfrm>
          </p:grpSpPr>
          <p:sp>
            <p:nvSpPr>
              <p:cNvPr id="23" name="圆角矩形 22"/>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344107"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126881" y="2530401"/>
              <a:ext cx="1195188"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机械女王</a:t>
              </a:r>
              <a:endParaRPr lang="zh-CN" altLang="en-US" sz="2200" dirty="0">
                <a:latin typeface="微软雅黑" pitchFamily="34" charset="-122"/>
                <a:ea typeface="微软雅黑" pitchFamily="34" charset="-122"/>
              </a:endParaRPr>
            </a:p>
          </p:txBody>
        </p:sp>
        <p:sp>
          <p:nvSpPr>
            <p:cNvPr id="22" name="TextBox 21"/>
            <p:cNvSpPr txBox="1"/>
            <p:nvPr/>
          </p:nvSpPr>
          <p:spPr>
            <a:xfrm>
              <a:off x="308568" y="3124170"/>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女士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移动速度：中等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建筑偏好：住宿</a:t>
              </a:r>
              <a:endParaRPr lang="en-US" altLang="zh-CN" dirty="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商店</a:t>
              </a:r>
              <a:endParaRPr lang="en-US" altLang="zh-CN" dirty="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825" y="2372122"/>
            <a:ext cx="504825" cy="617462"/>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951" y="2400478"/>
            <a:ext cx="535800" cy="667168"/>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7197" y="2292621"/>
            <a:ext cx="566774" cy="806681"/>
          </a:xfrm>
          <a:prstGeom prst="rect">
            <a:avLst/>
          </a:prstGeom>
        </p:spPr>
      </p:pic>
    </p:spTree>
    <p:extLst>
      <p:ext uri="{BB962C8B-B14F-4D97-AF65-F5344CB8AC3E}">
        <p14:creationId xmlns:p14="http://schemas.microsoft.com/office/powerpoint/2010/main" val="1105892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游客之“老人”</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738" y="4234150"/>
            <a:ext cx="303184" cy="356755"/>
          </a:xfrm>
          <a:prstGeom prst="rect">
            <a:avLst/>
          </a:prstGeom>
        </p:spPr>
      </p:pic>
      <p:grpSp>
        <p:nvGrpSpPr>
          <p:cNvPr id="5" name="组合 4"/>
          <p:cNvGrpSpPr/>
          <p:nvPr/>
        </p:nvGrpSpPr>
        <p:grpSpPr>
          <a:xfrm>
            <a:off x="103885" y="2143523"/>
            <a:ext cx="2614957" cy="4581128"/>
            <a:chOff x="84835" y="2143523"/>
            <a:chExt cx="2614957" cy="4581128"/>
          </a:xfrm>
        </p:grpSpPr>
        <p:grpSp>
          <p:nvGrpSpPr>
            <p:cNvPr id="6" name="组合 5"/>
            <p:cNvGrpSpPr/>
            <p:nvPr/>
          </p:nvGrpSpPr>
          <p:grpSpPr>
            <a:xfrm>
              <a:off x="84835" y="2143523"/>
              <a:ext cx="2614957" cy="4581128"/>
              <a:chOff x="353633" y="4437111"/>
              <a:chExt cx="1436645" cy="2525527"/>
            </a:xfrm>
          </p:grpSpPr>
          <p:sp>
            <p:nvSpPr>
              <p:cNvPr id="10" name="圆角矩形 9"/>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1355850" y="2492301"/>
              <a:ext cx="1031052"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老年人</a:t>
              </a:r>
              <a:endParaRPr lang="zh-CN" altLang="en-US" sz="2200" dirty="0">
                <a:latin typeface="微软雅黑" pitchFamily="34" charset="-122"/>
                <a:ea typeface="微软雅黑" pitchFamily="34" charset="-122"/>
              </a:endParaRPr>
            </a:p>
          </p:txBody>
        </p:sp>
        <p:sp>
          <p:nvSpPr>
            <p:cNvPr id="9" name="TextBox 8"/>
            <p:cNvSpPr txBox="1"/>
            <p:nvPr/>
          </p:nvSpPr>
          <p:spPr>
            <a:xfrm>
              <a:off x="308568" y="3140968"/>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老人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1</a:t>
              </a:r>
            </a:p>
            <a:p>
              <a:pPr>
                <a:lnSpc>
                  <a:spcPct val="150000"/>
                </a:lnSpc>
              </a:pPr>
              <a:r>
                <a:rPr lang="zh-CN" altLang="en-US" dirty="0" smtClean="0">
                  <a:latin typeface="微软雅黑" pitchFamily="34" charset="-122"/>
                  <a:ea typeface="微软雅黑" pitchFamily="34" charset="-122"/>
                </a:rPr>
                <a:t>移动速度：慢</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a:t>
              </a:r>
              <a:r>
                <a:rPr lang="zh-CN" altLang="en-US" dirty="0">
                  <a:latin typeface="微软雅黑" pitchFamily="34" charset="-122"/>
                  <a:ea typeface="微软雅黑" pitchFamily="34" charset="-122"/>
                </a:rPr>
                <a:t>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建筑偏好：景点</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1121" y="4260468"/>
            <a:ext cx="303184" cy="356755"/>
          </a:xfrm>
          <a:prstGeom prst="rect">
            <a:avLst/>
          </a:prstGeom>
        </p:spPr>
      </p:pic>
      <p:grpSp>
        <p:nvGrpSpPr>
          <p:cNvPr id="13" name="组合 12"/>
          <p:cNvGrpSpPr/>
          <p:nvPr/>
        </p:nvGrpSpPr>
        <p:grpSpPr>
          <a:xfrm>
            <a:off x="3070268" y="2169841"/>
            <a:ext cx="2614957" cy="4581128"/>
            <a:chOff x="84835" y="2143523"/>
            <a:chExt cx="2614957" cy="4581128"/>
          </a:xfrm>
        </p:grpSpPr>
        <p:grpSp>
          <p:nvGrpSpPr>
            <p:cNvPr id="14" name="组合 13"/>
            <p:cNvGrpSpPr/>
            <p:nvPr/>
          </p:nvGrpSpPr>
          <p:grpSpPr>
            <a:xfrm>
              <a:off x="84835" y="2143523"/>
              <a:ext cx="2614957" cy="4581128"/>
              <a:chOff x="353633" y="4437111"/>
              <a:chExt cx="1436645" cy="2525527"/>
            </a:xfrm>
          </p:grpSpPr>
          <p:sp>
            <p:nvSpPr>
              <p:cNvPr id="17" name="圆角矩形 16"/>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1073721" y="2492301"/>
              <a:ext cx="1595309"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a:latin typeface="微软雅黑" pitchFamily="34" charset="-122"/>
                  <a:ea typeface="微软雅黑" pitchFamily="34" charset="-122"/>
                </a:rPr>
                <a:t>不</a:t>
              </a:r>
              <a:r>
                <a:rPr lang="zh-CN" altLang="en-US" sz="2200" dirty="0" smtClean="0">
                  <a:latin typeface="微软雅黑" pitchFamily="34" charset="-122"/>
                  <a:ea typeface="微软雅黑" pitchFamily="34" charset="-122"/>
                </a:rPr>
                <a:t>老拳击手</a:t>
              </a:r>
              <a:endParaRPr lang="zh-CN" altLang="en-US" sz="2200" dirty="0">
                <a:latin typeface="微软雅黑" pitchFamily="34" charset="-122"/>
                <a:ea typeface="微软雅黑" pitchFamily="34" charset="-122"/>
              </a:endParaRPr>
            </a:p>
          </p:txBody>
        </p:sp>
        <p:sp>
          <p:nvSpPr>
            <p:cNvPr id="16" name="TextBox 15"/>
            <p:cNvSpPr txBox="1"/>
            <p:nvPr/>
          </p:nvSpPr>
          <p:spPr>
            <a:xfrm>
              <a:off x="308568" y="3114650"/>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老人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移动速度：慢</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a:t>
              </a:r>
              <a:r>
                <a:rPr lang="zh-CN" altLang="en-US" dirty="0">
                  <a:latin typeface="微软雅黑" pitchFamily="34" charset="-122"/>
                  <a:ea typeface="微软雅黑" pitchFamily="34" charset="-122"/>
                </a:rPr>
                <a:t>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a:t>
              </a:r>
              <a:r>
                <a:rPr lang="zh-CN" altLang="en-US" dirty="0">
                  <a:latin typeface="微软雅黑" pitchFamily="34" charset="-122"/>
                  <a:ea typeface="微软雅黑" pitchFamily="34" charset="-122"/>
                </a:rPr>
                <a:t>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p:txBody>
        </p:sp>
      </p:grpSp>
      <p:grpSp>
        <p:nvGrpSpPr>
          <p:cNvPr id="19" name="组合 18"/>
          <p:cNvGrpSpPr/>
          <p:nvPr/>
        </p:nvGrpSpPr>
        <p:grpSpPr>
          <a:xfrm>
            <a:off x="6072326" y="2160321"/>
            <a:ext cx="2892162" cy="4581128"/>
            <a:chOff x="67496" y="2143523"/>
            <a:chExt cx="2632296" cy="4581128"/>
          </a:xfrm>
        </p:grpSpPr>
        <p:grpSp>
          <p:nvGrpSpPr>
            <p:cNvPr id="20" name="组合 19"/>
            <p:cNvGrpSpPr/>
            <p:nvPr/>
          </p:nvGrpSpPr>
          <p:grpSpPr>
            <a:xfrm>
              <a:off x="67496" y="2143523"/>
              <a:ext cx="2632296" cy="4581128"/>
              <a:chOff x="344107" y="4437111"/>
              <a:chExt cx="1446171" cy="2525527"/>
            </a:xfrm>
          </p:grpSpPr>
          <p:sp>
            <p:nvSpPr>
              <p:cNvPr id="23" name="圆角矩形 22"/>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344107"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233121" y="2530401"/>
              <a:ext cx="1195189"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艺术大师</a:t>
              </a:r>
              <a:endParaRPr lang="zh-CN" altLang="en-US" sz="2200" dirty="0">
                <a:latin typeface="微软雅黑" pitchFamily="34" charset="-122"/>
                <a:ea typeface="微软雅黑" pitchFamily="34" charset="-122"/>
              </a:endParaRPr>
            </a:p>
          </p:txBody>
        </p:sp>
        <p:sp>
          <p:nvSpPr>
            <p:cNvPr id="22" name="TextBox 21"/>
            <p:cNvSpPr txBox="1"/>
            <p:nvPr/>
          </p:nvSpPr>
          <p:spPr>
            <a:xfrm>
              <a:off x="308568" y="3196178"/>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老人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移动速度：较慢</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968" y="2407585"/>
            <a:ext cx="447675" cy="600317"/>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4001" y="2412586"/>
            <a:ext cx="567192" cy="642951"/>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7197" y="2356668"/>
            <a:ext cx="933963" cy="754787"/>
          </a:xfrm>
          <a:prstGeom prst="rect">
            <a:avLst/>
          </a:prstGeom>
        </p:spPr>
      </p:pic>
    </p:spTree>
    <p:extLst>
      <p:ext uri="{BB962C8B-B14F-4D97-AF65-F5344CB8AC3E}">
        <p14:creationId xmlns:p14="http://schemas.microsoft.com/office/powerpoint/2010/main" val="1105892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游客之“外星人”</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738" y="4234150"/>
            <a:ext cx="303184" cy="356755"/>
          </a:xfrm>
          <a:prstGeom prst="rect">
            <a:avLst/>
          </a:prstGeom>
        </p:spPr>
      </p:pic>
      <p:grpSp>
        <p:nvGrpSpPr>
          <p:cNvPr id="5" name="组合 4"/>
          <p:cNvGrpSpPr/>
          <p:nvPr/>
        </p:nvGrpSpPr>
        <p:grpSpPr>
          <a:xfrm>
            <a:off x="103885" y="2143523"/>
            <a:ext cx="2614957" cy="4581128"/>
            <a:chOff x="84835" y="2143523"/>
            <a:chExt cx="2614957" cy="4581128"/>
          </a:xfrm>
        </p:grpSpPr>
        <p:grpSp>
          <p:nvGrpSpPr>
            <p:cNvPr id="6" name="组合 5"/>
            <p:cNvGrpSpPr/>
            <p:nvPr/>
          </p:nvGrpSpPr>
          <p:grpSpPr>
            <a:xfrm>
              <a:off x="84835" y="2143523"/>
              <a:ext cx="2614957" cy="4581128"/>
              <a:chOff x="353633" y="4437111"/>
              <a:chExt cx="1436645" cy="2525527"/>
            </a:xfrm>
          </p:grpSpPr>
          <p:sp>
            <p:nvSpPr>
              <p:cNvPr id="10" name="圆角矩形 9"/>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p:cNvSpPr/>
            <p:nvPr/>
          </p:nvSpPr>
          <p:spPr>
            <a:xfrm>
              <a:off x="1280779" y="2492301"/>
              <a:ext cx="1066895"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altLang="zh-CN" sz="2200" dirty="0" smtClean="0">
                  <a:latin typeface="微软雅黑" pitchFamily="34" charset="-122"/>
                  <a:ea typeface="微软雅黑" pitchFamily="34" charset="-122"/>
                </a:rPr>
                <a:t>ET</a:t>
              </a:r>
              <a:r>
                <a:rPr lang="zh-CN" altLang="en-US" sz="2200" dirty="0" smtClean="0">
                  <a:latin typeface="微软雅黑" pitchFamily="34" charset="-122"/>
                  <a:ea typeface="微软雅黑" pitchFamily="34" charset="-122"/>
                </a:rPr>
                <a:t>宝宝</a:t>
              </a:r>
              <a:endParaRPr lang="zh-CN" altLang="en-US" sz="2200" dirty="0">
                <a:latin typeface="微软雅黑" pitchFamily="34" charset="-122"/>
                <a:ea typeface="微软雅黑" pitchFamily="34" charset="-122"/>
              </a:endParaRPr>
            </a:p>
          </p:txBody>
        </p:sp>
        <p:sp>
          <p:nvSpPr>
            <p:cNvPr id="9" name="TextBox 8"/>
            <p:cNvSpPr txBox="1"/>
            <p:nvPr/>
          </p:nvSpPr>
          <p:spPr>
            <a:xfrm>
              <a:off x="308568" y="3147346"/>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类别：外星人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1</a:t>
              </a:r>
            </a:p>
            <a:p>
              <a:pPr>
                <a:lnSpc>
                  <a:spcPct val="150000"/>
                </a:lnSpc>
              </a:pPr>
              <a:r>
                <a:rPr lang="zh-CN" altLang="en-US" dirty="0" smtClean="0">
                  <a:latin typeface="微软雅黑" pitchFamily="34" charset="-122"/>
                  <a:ea typeface="微软雅黑" pitchFamily="34" charset="-122"/>
                </a:rPr>
                <a:t>移动速度：快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消费基数：较低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景点</a:t>
              </a:r>
              <a:endParaRPr lang="en-US" altLang="zh-CN" dirty="0" smtClean="0">
                <a:latin typeface="微软雅黑" pitchFamily="34" charset="-122"/>
                <a:ea typeface="微软雅黑" pitchFamily="34" charset="-122"/>
              </a:endParaRPr>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1121" y="4260468"/>
            <a:ext cx="303184" cy="356755"/>
          </a:xfrm>
          <a:prstGeom prst="rect">
            <a:avLst/>
          </a:prstGeom>
        </p:spPr>
      </p:pic>
      <p:grpSp>
        <p:nvGrpSpPr>
          <p:cNvPr id="13" name="组合 12"/>
          <p:cNvGrpSpPr/>
          <p:nvPr/>
        </p:nvGrpSpPr>
        <p:grpSpPr>
          <a:xfrm>
            <a:off x="3070268" y="2169841"/>
            <a:ext cx="2614957" cy="4581128"/>
            <a:chOff x="84835" y="2143523"/>
            <a:chExt cx="2614957" cy="4581128"/>
          </a:xfrm>
        </p:grpSpPr>
        <p:grpSp>
          <p:nvGrpSpPr>
            <p:cNvPr id="14" name="组合 13"/>
            <p:cNvGrpSpPr/>
            <p:nvPr/>
          </p:nvGrpSpPr>
          <p:grpSpPr>
            <a:xfrm>
              <a:off x="84835" y="2143523"/>
              <a:ext cx="2614957" cy="4581128"/>
              <a:chOff x="353633" y="4437111"/>
              <a:chExt cx="1436645" cy="2525527"/>
            </a:xfrm>
          </p:grpSpPr>
          <p:sp>
            <p:nvSpPr>
              <p:cNvPr id="17" name="圆角矩形 16"/>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53633"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940371" y="2492301"/>
              <a:ext cx="1595309"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a:latin typeface="微软雅黑" pitchFamily="34" charset="-122"/>
                  <a:ea typeface="微软雅黑" pitchFamily="34" charset="-122"/>
                </a:rPr>
                <a:t>外</a:t>
              </a:r>
              <a:r>
                <a:rPr lang="zh-CN" altLang="en-US" sz="2200" dirty="0" smtClean="0">
                  <a:latin typeface="微软雅黑" pitchFamily="34" charset="-122"/>
                  <a:ea typeface="微软雅黑" pitchFamily="34" charset="-122"/>
                </a:rPr>
                <a:t>星旅行者</a:t>
              </a:r>
              <a:endParaRPr lang="zh-CN" altLang="en-US" sz="2200" dirty="0">
                <a:latin typeface="微软雅黑" pitchFamily="34" charset="-122"/>
                <a:ea typeface="微软雅黑" pitchFamily="34" charset="-122"/>
              </a:endParaRPr>
            </a:p>
          </p:txBody>
        </p:sp>
        <p:sp>
          <p:nvSpPr>
            <p:cNvPr id="16" name="TextBox 15"/>
            <p:cNvSpPr txBox="1"/>
            <p:nvPr/>
          </p:nvSpPr>
          <p:spPr>
            <a:xfrm>
              <a:off x="308568" y="3148558"/>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外星人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移动速度：快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a:t>
              </a:r>
              <a:r>
                <a:rPr lang="zh-CN" altLang="en-US" dirty="0">
                  <a:latin typeface="微软雅黑" pitchFamily="34" charset="-122"/>
                  <a:ea typeface="微软雅黑" pitchFamily="34" charset="-122"/>
                </a:rPr>
                <a:t>偏低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a:t>
              </a:r>
              <a:r>
                <a:rPr lang="zh-CN" altLang="en-US" dirty="0">
                  <a:latin typeface="微软雅黑" pitchFamily="34" charset="-122"/>
                  <a:ea typeface="微软雅黑" pitchFamily="34" charset="-122"/>
                </a:rPr>
                <a:t>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景点</a:t>
              </a:r>
              <a:endParaRPr lang="en-US" altLang="zh-CN" dirty="0" smtClean="0">
                <a:latin typeface="微软雅黑" pitchFamily="34" charset="-122"/>
                <a:ea typeface="微软雅黑" pitchFamily="34" charset="-122"/>
              </a:endParaRPr>
            </a:p>
          </p:txBody>
        </p:sp>
      </p:grpSp>
      <p:grpSp>
        <p:nvGrpSpPr>
          <p:cNvPr id="19" name="组合 18"/>
          <p:cNvGrpSpPr/>
          <p:nvPr/>
        </p:nvGrpSpPr>
        <p:grpSpPr>
          <a:xfrm>
            <a:off x="6072326" y="2160321"/>
            <a:ext cx="2892162" cy="4581128"/>
            <a:chOff x="67496" y="2143523"/>
            <a:chExt cx="2632296" cy="4581128"/>
          </a:xfrm>
        </p:grpSpPr>
        <p:grpSp>
          <p:nvGrpSpPr>
            <p:cNvPr id="20" name="组合 19"/>
            <p:cNvGrpSpPr/>
            <p:nvPr/>
          </p:nvGrpSpPr>
          <p:grpSpPr>
            <a:xfrm>
              <a:off x="67496" y="2143523"/>
              <a:ext cx="2632296" cy="4581128"/>
              <a:chOff x="344107" y="4437111"/>
              <a:chExt cx="1446171" cy="2525527"/>
            </a:xfrm>
          </p:grpSpPr>
          <p:sp>
            <p:nvSpPr>
              <p:cNvPr id="23" name="圆角矩形 22"/>
              <p:cNvSpPr/>
              <p:nvPr/>
            </p:nvSpPr>
            <p:spPr>
              <a:xfrm>
                <a:off x="357924" y="4442358"/>
                <a:ext cx="1432354" cy="2520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344107" y="4437111"/>
                <a:ext cx="1432354" cy="252027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146430" y="2530401"/>
              <a:ext cx="1195188"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zh-CN" altLang="en-US" sz="2200" dirty="0" smtClean="0">
                  <a:latin typeface="微软雅黑" pitchFamily="34" charset="-122"/>
                  <a:ea typeface="微软雅黑" pitchFamily="34" charset="-122"/>
                </a:rPr>
                <a:t>外星怪兽</a:t>
              </a:r>
              <a:endParaRPr lang="zh-CN" altLang="en-US" sz="2200" dirty="0">
                <a:latin typeface="微软雅黑" pitchFamily="34" charset="-122"/>
                <a:ea typeface="微软雅黑" pitchFamily="34" charset="-122"/>
              </a:endParaRPr>
            </a:p>
          </p:txBody>
        </p:sp>
        <p:sp>
          <p:nvSpPr>
            <p:cNvPr id="22" name="TextBox 21"/>
            <p:cNvSpPr txBox="1"/>
            <p:nvPr/>
          </p:nvSpPr>
          <p:spPr>
            <a:xfrm>
              <a:off x="308568" y="3211036"/>
              <a:ext cx="2209240" cy="3416320"/>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外星人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移动速度：快</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初始欢乐：低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快乐峰值：偏高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消费基数：偏高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建筑偏好：游乐区</a:t>
              </a:r>
              <a:endParaRPr lang="en-US" altLang="zh-CN" dirty="0" smtClean="0">
                <a:latin typeface="微软雅黑" pitchFamily="34" charset="-122"/>
                <a:ea typeface="微软雅黑" pitchFamily="34" charset="-122"/>
              </a:endParaRPr>
            </a:p>
            <a:p>
              <a:pPr>
                <a:lnSpc>
                  <a:spcPct val="150000"/>
                </a:lnSpc>
              </a:pP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景点</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006" y="2423381"/>
            <a:ext cx="565072" cy="545161"/>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8280" y="2407202"/>
            <a:ext cx="622432" cy="59493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0016" y="2390571"/>
            <a:ext cx="520036" cy="667941"/>
          </a:xfrm>
          <a:prstGeom prst="rect">
            <a:avLst/>
          </a:prstGeom>
        </p:spPr>
      </p:pic>
    </p:spTree>
    <p:extLst>
      <p:ext uri="{BB962C8B-B14F-4D97-AF65-F5344CB8AC3E}">
        <p14:creationId xmlns:p14="http://schemas.microsoft.com/office/powerpoint/2010/main" val="1105892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建筑物之“景点”</a:t>
            </a:r>
            <a:endParaRPr lang="en-US" altLang="zh-CN" dirty="0" smtClean="0"/>
          </a:p>
          <a:p>
            <a:endParaRPr lang="en-US" altLang="zh-CN" dirty="0"/>
          </a:p>
          <a:p>
            <a:endParaRPr lang="zh-CN" altLang="en-US" dirty="0"/>
          </a:p>
        </p:txBody>
      </p:sp>
      <p:grpSp>
        <p:nvGrpSpPr>
          <p:cNvPr id="4" name="组合 3"/>
          <p:cNvGrpSpPr/>
          <p:nvPr/>
        </p:nvGrpSpPr>
        <p:grpSpPr>
          <a:xfrm>
            <a:off x="192088" y="2379821"/>
            <a:ext cx="2664296" cy="4251439"/>
            <a:chOff x="67496" y="2143523"/>
            <a:chExt cx="2424904" cy="3813259"/>
          </a:xfrm>
        </p:grpSpPr>
        <p:grpSp>
          <p:nvGrpSpPr>
            <p:cNvPr id="5" name="组合 4"/>
            <p:cNvGrpSpPr/>
            <p:nvPr/>
          </p:nvGrpSpPr>
          <p:grpSpPr>
            <a:xfrm>
              <a:off x="67496" y="2143523"/>
              <a:ext cx="2424904" cy="3813259"/>
              <a:chOff x="344107" y="4437111"/>
              <a:chExt cx="1332231" cy="2102209"/>
            </a:xfrm>
          </p:grpSpPr>
          <p:sp>
            <p:nvSpPr>
              <p:cNvPr id="8" name="圆角矩形 7"/>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095652" y="2530401"/>
              <a:ext cx="1119322"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en-US" altLang="zh-CN" sz="2200" dirty="0" smtClean="0">
                  <a:latin typeface="微软雅黑" pitchFamily="34" charset="-122"/>
                  <a:ea typeface="微软雅黑" pitchFamily="34" charset="-122"/>
                </a:rPr>
                <a:t>A</a:t>
              </a:r>
              <a:r>
                <a:rPr lang="zh-CN" altLang="en-US" sz="2200" dirty="0" smtClean="0">
                  <a:latin typeface="微软雅黑" pitchFamily="34" charset="-122"/>
                  <a:ea typeface="微软雅黑" pitchFamily="34" charset="-122"/>
                </a:rPr>
                <a:t>级景点</a:t>
              </a:r>
              <a:endParaRPr lang="zh-CN" altLang="en-US" sz="2200" dirty="0">
                <a:latin typeface="微软雅黑" pitchFamily="34" charset="-122"/>
                <a:ea typeface="微软雅黑" pitchFamily="34" charset="-122"/>
              </a:endParaRPr>
            </a:p>
          </p:txBody>
        </p:sp>
        <p:sp>
          <p:nvSpPr>
            <p:cNvPr id="7" name="TextBox 6"/>
            <p:cNvSpPr txBox="1"/>
            <p:nvPr/>
          </p:nvSpPr>
          <p:spPr>
            <a:xfrm>
              <a:off x="308568" y="3389690"/>
              <a:ext cx="1976997" cy="2318864"/>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景点</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a:t>
              </a:r>
              <a:r>
                <a:rPr lang="zh-CN" altLang="en-US" dirty="0">
                  <a:latin typeface="微软雅黑" pitchFamily="34" charset="-122"/>
                  <a:ea typeface="微软雅黑" pitchFamily="34" charset="-122"/>
                </a:rPr>
                <a:t>偏低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smtClean="0">
                  <a:latin typeface="微软雅黑" pitchFamily="34" charset="-122"/>
                  <a:ea typeface="微软雅黑" pitchFamily="34" charset="-122"/>
                </a:rPr>
                <a:t>维修费：偏低</a:t>
              </a:r>
              <a:endParaRPr lang="en-US" altLang="zh-CN" dirty="0" smtClean="0">
                <a:latin typeface="微软雅黑" pitchFamily="34" charset="-122"/>
                <a:ea typeface="微软雅黑" pitchFamily="34" charset="-122"/>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566" y="2773423"/>
            <a:ext cx="521491" cy="500363"/>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6384" y="4419891"/>
            <a:ext cx="303184" cy="356755"/>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797" y="4452573"/>
            <a:ext cx="303184" cy="356755"/>
          </a:xfrm>
          <a:prstGeom prst="rect">
            <a:avLst/>
          </a:prstGeom>
        </p:spPr>
      </p:pic>
      <p:grpSp>
        <p:nvGrpSpPr>
          <p:cNvPr id="36" name="组合 35"/>
          <p:cNvGrpSpPr/>
          <p:nvPr/>
        </p:nvGrpSpPr>
        <p:grpSpPr>
          <a:xfrm>
            <a:off x="3195502" y="2379820"/>
            <a:ext cx="2664296" cy="4251439"/>
            <a:chOff x="67496" y="2143523"/>
            <a:chExt cx="2424904" cy="3813259"/>
          </a:xfrm>
        </p:grpSpPr>
        <p:grpSp>
          <p:nvGrpSpPr>
            <p:cNvPr id="37" name="组合 36"/>
            <p:cNvGrpSpPr/>
            <p:nvPr/>
          </p:nvGrpSpPr>
          <p:grpSpPr>
            <a:xfrm>
              <a:off x="67496" y="2143523"/>
              <a:ext cx="2424904" cy="3813259"/>
              <a:chOff x="344107" y="4437111"/>
              <a:chExt cx="1332231" cy="2102209"/>
            </a:xfrm>
          </p:grpSpPr>
          <p:sp>
            <p:nvSpPr>
              <p:cNvPr id="40" name="圆角矩形 39"/>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矩形 37"/>
            <p:cNvSpPr/>
            <p:nvPr/>
          </p:nvSpPr>
          <p:spPr>
            <a:xfrm>
              <a:off x="970519" y="2530401"/>
              <a:ext cx="1300234"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en-US" altLang="zh-CN" sz="2200" dirty="0" smtClean="0">
                  <a:latin typeface="微软雅黑" pitchFamily="34" charset="-122"/>
                  <a:ea typeface="微软雅黑" pitchFamily="34" charset="-122"/>
                </a:rPr>
                <a:t>AA</a:t>
              </a:r>
              <a:r>
                <a:rPr lang="zh-CN" altLang="en-US" sz="2200" dirty="0" smtClean="0">
                  <a:latin typeface="微软雅黑" pitchFamily="34" charset="-122"/>
                  <a:ea typeface="微软雅黑" pitchFamily="34" charset="-122"/>
                </a:rPr>
                <a:t>级景点</a:t>
              </a:r>
              <a:endParaRPr lang="zh-CN" altLang="en-US" sz="2200" dirty="0">
                <a:latin typeface="微软雅黑" pitchFamily="34" charset="-122"/>
                <a:ea typeface="微软雅黑" pitchFamily="34" charset="-122"/>
              </a:endParaRPr>
            </a:p>
          </p:txBody>
        </p:sp>
        <p:sp>
          <p:nvSpPr>
            <p:cNvPr id="39" name="TextBox 38"/>
            <p:cNvSpPr txBox="1"/>
            <p:nvPr/>
          </p:nvSpPr>
          <p:spPr>
            <a:xfrm>
              <a:off x="308568" y="3389690"/>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景点</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范围：中等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a:t>
              </a:r>
              <a:r>
                <a:rPr lang="zh-CN" altLang="en-US" dirty="0">
                  <a:latin typeface="微软雅黑" pitchFamily="34" charset="-122"/>
                  <a:ea typeface="微软雅黑" pitchFamily="34" charset="-122"/>
                </a:rPr>
                <a:t>中等</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维修费：中等</a:t>
              </a:r>
              <a:endParaRPr lang="en-US" altLang="zh-CN" dirty="0" smtClean="0">
                <a:latin typeface="微软雅黑" pitchFamily="34" charset="-122"/>
                <a:ea typeface="微软雅黑" pitchFamily="34" charset="-122"/>
              </a:endParaRPr>
            </a:p>
          </p:txBody>
        </p:sp>
      </p:gr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9423" y="2727971"/>
            <a:ext cx="528568" cy="559909"/>
          </a:xfrm>
          <a:prstGeom prst="rect">
            <a:avLst/>
          </a:prstGeom>
        </p:spPr>
      </p:pic>
      <p:grpSp>
        <p:nvGrpSpPr>
          <p:cNvPr id="42" name="组合 41"/>
          <p:cNvGrpSpPr/>
          <p:nvPr/>
        </p:nvGrpSpPr>
        <p:grpSpPr>
          <a:xfrm>
            <a:off x="6187550" y="2403053"/>
            <a:ext cx="2664296" cy="4251439"/>
            <a:chOff x="67496" y="2143523"/>
            <a:chExt cx="2424904" cy="3813259"/>
          </a:xfrm>
        </p:grpSpPr>
        <p:grpSp>
          <p:nvGrpSpPr>
            <p:cNvPr id="43" name="组合 42"/>
            <p:cNvGrpSpPr/>
            <p:nvPr/>
          </p:nvGrpSpPr>
          <p:grpSpPr>
            <a:xfrm>
              <a:off x="67496" y="2143523"/>
              <a:ext cx="2424904" cy="3813259"/>
              <a:chOff x="344107" y="4437111"/>
              <a:chExt cx="1332231" cy="2102209"/>
            </a:xfrm>
          </p:grpSpPr>
          <p:sp>
            <p:nvSpPr>
              <p:cNvPr id="46" name="圆角矩形 45"/>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矩形 43"/>
            <p:cNvSpPr/>
            <p:nvPr/>
          </p:nvSpPr>
          <p:spPr>
            <a:xfrm>
              <a:off x="862724" y="2530401"/>
              <a:ext cx="1481147"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en-US" altLang="zh-CN" sz="2200" dirty="0" smtClean="0">
                  <a:latin typeface="微软雅黑" pitchFamily="34" charset="-122"/>
                  <a:ea typeface="微软雅黑" pitchFamily="34" charset="-122"/>
                </a:rPr>
                <a:t>AAA</a:t>
              </a:r>
              <a:r>
                <a:rPr lang="zh-CN" altLang="en-US" sz="2200" dirty="0" smtClean="0">
                  <a:latin typeface="微软雅黑" pitchFamily="34" charset="-122"/>
                  <a:ea typeface="微软雅黑" pitchFamily="34" charset="-122"/>
                </a:rPr>
                <a:t>级景点</a:t>
              </a:r>
              <a:endParaRPr lang="zh-CN" altLang="en-US" sz="2200" dirty="0">
                <a:latin typeface="微软雅黑" pitchFamily="34" charset="-122"/>
                <a:ea typeface="微软雅黑" pitchFamily="34" charset="-122"/>
              </a:endParaRPr>
            </a:p>
          </p:txBody>
        </p:sp>
        <p:sp>
          <p:nvSpPr>
            <p:cNvPr id="45" name="TextBox 44"/>
            <p:cNvSpPr txBox="1"/>
            <p:nvPr/>
          </p:nvSpPr>
          <p:spPr>
            <a:xfrm>
              <a:off x="308568" y="3372604"/>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景点</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范围：高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：较好</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维修费：偏高</a:t>
              </a:r>
              <a:endParaRPr lang="en-US" altLang="zh-CN" dirty="0" smtClean="0">
                <a:latin typeface="微软雅黑" pitchFamily="34" charset="-122"/>
                <a:ea typeface="微软雅黑" pitchFamily="34" charset="-122"/>
              </a:endParaRPr>
            </a:p>
          </p:txBody>
        </p:sp>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8121" y="2665540"/>
            <a:ext cx="625637" cy="610364"/>
          </a:xfrm>
          <a:prstGeom prst="rect">
            <a:avLst/>
          </a:prstGeom>
        </p:spPr>
      </p:pic>
    </p:spTree>
    <p:extLst>
      <p:ext uri="{BB962C8B-B14F-4D97-AF65-F5344CB8AC3E}">
        <p14:creationId xmlns:p14="http://schemas.microsoft.com/office/powerpoint/2010/main" val="3400871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建筑物之“餐饮”</a:t>
            </a:r>
            <a:endParaRPr lang="en-US" altLang="zh-CN" dirty="0" smtClean="0"/>
          </a:p>
          <a:p>
            <a:endParaRPr lang="en-US" altLang="zh-CN" dirty="0"/>
          </a:p>
          <a:p>
            <a:endParaRPr lang="zh-CN" altLang="en-US" dirty="0"/>
          </a:p>
        </p:txBody>
      </p:sp>
      <p:grpSp>
        <p:nvGrpSpPr>
          <p:cNvPr id="4" name="组合 3"/>
          <p:cNvGrpSpPr/>
          <p:nvPr/>
        </p:nvGrpSpPr>
        <p:grpSpPr>
          <a:xfrm>
            <a:off x="192088" y="2379821"/>
            <a:ext cx="2664296" cy="4251439"/>
            <a:chOff x="67496" y="2143523"/>
            <a:chExt cx="2424904" cy="3813259"/>
          </a:xfrm>
        </p:grpSpPr>
        <p:grpSp>
          <p:nvGrpSpPr>
            <p:cNvPr id="5" name="组合 4"/>
            <p:cNvGrpSpPr/>
            <p:nvPr/>
          </p:nvGrpSpPr>
          <p:grpSpPr>
            <a:xfrm>
              <a:off x="67496" y="2143523"/>
              <a:ext cx="2424904" cy="3813259"/>
              <a:chOff x="344107" y="4437111"/>
              <a:chExt cx="1332231" cy="2102209"/>
            </a:xfrm>
          </p:grpSpPr>
          <p:sp>
            <p:nvSpPr>
              <p:cNvPr id="8" name="圆角矩形 7"/>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168770"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小餐车</a:t>
              </a:r>
              <a:endParaRPr lang="zh-CN" altLang="en-US" sz="2200" dirty="0">
                <a:latin typeface="微软雅黑" pitchFamily="34" charset="-122"/>
                <a:ea typeface="微软雅黑" pitchFamily="34" charset="-122"/>
              </a:endParaRPr>
            </a:p>
          </p:txBody>
        </p:sp>
        <p:sp>
          <p:nvSpPr>
            <p:cNvPr id="7" name="TextBox 6"/>
            <p:cNvSpPr txBox="1"/>
            <p:nvPr/>
          </p:nvSpPr>
          <p:spPr>
            <a:xfrm>
              <a:off x="308568" y="3342913"/>
              <a:ext cx="1976997" cy="2318864"/>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餐饮</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维修费：低</a:t>
              </a:r>
              <a:endParaRPr lang="en-US" altLang="zh-CN" dirty="0" smtClean="0">
                <a:latin typeface="微软雅黑" pitchFamily="34" charset="-122"/>
                <a:ea typeface="微软雅黑" pitchFamily="34" charset="-122"/>
              </a:endParaRP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384" y="4419891"/>
            <a:ext cx="303184" cy="356755"/>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797" y="4452573"/>
            <a:ext cx="303184" cy="356755"/>
          </a:xfrm>
          <a:prstGeom prst="rect">
            <a:avLst/>
          </a:prstGeom>
        </p:spPr>
      </p:pic>
      <p:grpSp>
        <p:nvGrpSpPr>
          <p:cNvPr id="13" name="组合 12"/>
          <p:cNvGrpSpPr/>
          <p:nvPr/>
        </p:nvGrpSpPr>
        <p:grpSpPr>
          <a:xfrm>
            <a:off x="3195502" y="2379820"/>
            <a:ext cx="2664296" cy="4251439"/>
            <a:chOff x="67496" y="2143523"/>
            <a:chExt cx="2424904" cy="3813259"/>
          </a:xfrm>
        </p:grpSpPr>
        <p:grpSp>
          <p:nvGrpSpPr>
            <p:cNvPr id="14" name="组合 13"/>
            <p:cNvGrpSpPr/>
            <p:nvPr/>
          </p:nvGrpSpPr>
          <p:grpSpPr>
            <a:xfrm>
              <a:off x="67496" y="2143523"/>
              <a:ext cx="2424904" cy="3813259"/>
              <a:chOff x="344107" y="4437111"/>
              <a:chExt cx="1332231" cy="2102209"/>
            </a:xfrm>
          </p:grpSpPr>
          <p:sp>
            <p:nvSpPr>
              <p:cNvPr id="17" name="圆角矩形 16"/>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1134091"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a:latin typeface="微软雅黑" pitchFamily="34" charset="-122"/>
                  <a:ea typeface="微软雅黑" pitchFamily="34" charset="-122"/>
                </a:rPr>
                <a:t>快餐店</a:t>
              </a:r>
            </a:p>
          </p:txBody>
        </p:sp>
        <p:sp>
          <p:nvSpPr>
            <p:cNvPr id="16" name="TextBox 15"/>
            <p:cNvSpPr txBox="1"/>
            <p:nvPr/>
          </p:nvSpPr>
          <p:spPr>
            <a:xfrm>
              <a:off x="308568" y="3342914"/>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餐饮</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维修费：偏低</a:t>
              </a:r>
              <a:endParaRPr lang="en-US" altLang="zh-CN" dirty="0" smtClean="0">
                <a:latin typeface="微软雅黑" pitchFamily="34" charset="-122"/>
                <a:ea typeface="微软雅黑" pitchFamily="34" charset="-122"/>
              </a:endParaRPr>
            </a:p>
          </p:txBody>
        </p:sp>
      </p:grpSp>
      <p:grpSp>
        <p:nvGrpSpPr>
          <p:cNvPr id="20" name="组合 19"/>
          <p:cNvGrpSpPr/>
          <p:nvPr/>
        </p:nvGrpSpPr>
        <p:grpSpPr>
          <a:xfrm>
            <a:off x="6187550" y="2384003"/>
            <a:ext cx="2664296" cy="4251439"/>
            <a:chOff x="67496" y="2143523"/>
            <a:chExt cx="2424904" cy="3813259"/>
          </a:xfrm>
        </p:grpSpPr>
        <p:grpSp>
          <p:nvGrpSpPr>
            <p:cNvPr id="21" name="组合 20"/>
            <p:cNvGrpSpPr/>
            <p:nvPr/>
          </p:nvGrpSpPr>
          <p:grpSpPr>
            <a:xfrm>
              <a:off x="67496" y="2143523"/>
              <a:ext cx="2424904" cy="3813259"/>
              <a:chOff x="344107" y="4437111"/>
              <a:chExt cx="1332231" cy="2102209"/>
            </a:xfrm>
          </p:grpSpPr>
          <p:sp>
            <p:nvSpPr>
              <p:cNvPr id="24" name="圆角矩形 23"/>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矩形 21"/>
            <p:cNvSpPr/>
            <p:nvPr/>
          </p:nvSpPr>
          <p:spPr>
            <a:xfrm>
              <a:off x="1005704" y="2530401"/>
              <a:ext cx="1195188"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主题餐厅</a:t>
              </a:r>
              <a:endParaRPr lang="zh-CN" altLang="en-US" sz="2200" dirty="0">
                <a:latin typeface="微软雅黑" pitchFamily="34" charset="-122"/>
                <a:ea typeface="微软雅黑" pitchFamily="34" charset="-122"/>
              </a:endParaRPr>
            </a:p>
          </p:txBody>
        </p:sp>
        <p:sp>
          <p:nvSpPr>
            <p:cNvPr id="23" name="TextBox 22"/>
            <p:cNvSpPr txBox="1"/>
            <p:nvPr/>
          </p:nvSpPr>
          <p:spPr>
            <a:xfrm>
              <a:off x="308568" y="3362495"/>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餐饮</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：较好</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维修费：偏高</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459" y="2723493"/>
            <a:ext cx="573157" cy="538373"/>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9423" y="2678155"/>
            <a:ext cx="592450" cy="629050"/>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9706" y="2624692"/>
            <a:ext cx="646610" cy="687459"/>
          </a:xfrm>
          <a:prstGeom prst="rect">
            <a:avLst/>
          </a:prstGeom>
        </p:spPr>
      </p:pic>
    </p:spTree>
    <p:extLst>
      <p:ext uri="{BB962C8B-B14F-4D97-AF65-F5344CB8AC3E}">
        <p14:creationId xmlns:p14="http://schemas.microsoft.com/office/powerpoint/2010/main" val="2174409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建筑物之“住宿”</a:t>
            </a:r>
            <a:endParaRPr lang="en-US" altLang="zh-CN" dirty="0" smtClean="0"/>
          </a:p>
          <a:p>
            <a:endParaRPr lang="en-US" altLang="zh-CN" dirty="0"/>
          </a:p>
          <a:p>
            <a:endParaRPr lang="zh-CN" altLang="en-US" dirty="0"/>
          </a:p>
        </p:txBody>
      </p:sp>
      <p:grpSp>
        <p:nvGrpSpPr>
          <p:cNvPr id="4" name="组合 3"/>
          <p:cNvGrpSpPr/>
          <p:nvPr/>
        </p:nvGrpSpPr>
        <p:grpSpPr>
          <a:xfrm>
            <a:off x="192088" y="2379821"/>
            <a:ext cx="2664296" cy="4251439"/>
            <a:chOff x="67496" y="2143523"/>
            <a:chExt cx="2424904" cy="3813259"/>
          </a:xfrm>
        </p:grpSpPr>
        <p:grpSp>
          <p:nvGrpSpPr>
            <p:cNvPr id="5" name="组合 4"/>
            <p:cNvGrpSpPr/>
            <p:nvPr/>
          </p:nvGrpSpPr>
          <p:grpSpPr>
            <a:xfrm>
              <a:off x="67496" y="2143523"/>
              <a:ext cx="2424904" cy="3813259"/>
              <a:chOff x="344107" y="4437111"/>
              <a:chExt cx="1332231" cy="2102209"/>
            </a:xfrm>
          </p:grpSpPr>
          <p:sp>
            <p:nvSpPr>
              <p:cNvPr id="8" name="圆角矩形 7"/>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057719" y="2530401"/>
              <a:ext cx="1195188"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连锁旅店</a:t>
              </a:r>
              <a:endParaRPr lang="zh-CN" altLang="en-US" sz="2200" dirty="0">
                <a:latin typeface="微软雅黑" pitchFamily="34" charset="-122"/>
                <a:ea typeface="微软雅黑" pitchFamily="34" charset="-122"/>
              </a:endParaRPr>
            </a:p>
          </p:txBody>
        </p:sp>
        <p:sp>
          <p:nvSpPr>
            <p:cNvPr id="7" name="TextBox 6"/>
            <p:cNvSpPr txBox="1"/>
            <p:nvPr/>
          </p:nvSpPr>
          <p:spPr>
            <a:xfrm>
              <a:off x="308568" y="3389690"/>
              <a:ext cx="1976997" cy="2318864"/>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住宿</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维修费：低</a:t>
              </a:r>
              <a:endParaRPr lang="en-US" altLang="zh-CN" dirty="0" smtClean="0">
                <a:latin typeface="微软雅黑" pitchFamily="34" charset="-122"/>
                <a:ea typeface="微软雅黑" pitchFamily="34" charset="-122"/>
              </a:endParaRP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384" y="4419891"/>
            <a:ext cx="303184" cy="356755"/>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797" y="4452573"/>
            <a:ext cx="303184" cy="356755"/>
          </a:xfrm>
          <a:prstGeom prst="rect">
            <a:avLst/>
          </a:prstGeom>
        </p:spPr>
      </p:pic>
      <p:grpSp>
        <p:nvGrpSpPr>
          <p:cNvPr id="13" name="组合 12"/>
          <p:cNvGrpSpPr/>
          <p:nvPr/>
        </p:nvGrpSpPr>
        <p:grpSpPr>
          <a:xfrm>
            <a:off x="3195502" y="2379820"/>
            <a:ext cx="2664296" cy="4251439"/>
            <a:chOff x="67496" y="2143523"/>
            <a:chExt cx="2424904" cy="3813259"/>
          </a:xfrm>
        </p:grpSpPr>
        <p:grpSp>
          <p:nvGrpSpPr>
            <p:cNvPr id="14" name="组合 13"/>
            <p:cNvGrpSpPr/>
            <p:nvPr/>
          </p:nvGrpSpPr>
          <p:grpSpPr>
            <a:xfrm>
              <a:off x="67496" y="2143523"/>
              <a:ext cx="2424904" cy="3813259"/>
              <a:chOff x="344107" y="4437111"/>
              <a:chExt cx="1332231" cy="2102209"/>
            </a:xfrm>
          </p:grpSpPr>
          <p:sp>
            <p:nvSpPr>
              <p:cNvPr id="17" name="圆角矩形 16"/>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1279820" y="2530401"/>
              <a:ext cx="681631"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酒店</a:t>
              </a:r>
              <a:endParaRPr lang="zh-CN" altLang="en-US" sz="2200" dirty="0">
                <a:latin typeface="微软雅黑" pitchFamily="34" charset="-122"/>
                <a:ea typeface="微软雅黑" pitchFamily="34" charset="-122"/>
              </a:endParaRPr>
            </a:p>
          </p:txBody>
        </p:sp>
        <p:sp>
          <p:nvSpPr>
            <p:cNvPr id="16" name="TextBox 15"/>
            <p:cNvSpPr txBox="1"/>
            <p:nvPr/>
          </p:nvSpPr>
          <p:spPr>
            <a:xfrm>
              <a:off x="308568" y="3389690"/>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住宿</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范围：偏低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维修费：偏低</a:t>
              </a:r>
              <a:endParaRPr lang="en-US" altLang="zh-CN" dirty="0" smtClean="0">
                <a:latin typeface="微软雅黑" pitchFamily="34" charset="-122"/>
                <a:ea typeface="微软雅黑" pitchFamily="34" charset="-122"/>
              </a:endParaRPr>
            </a:p>
          </p:txBody>
        </p:sp>
      </p:grpSp>
      <p:grpSp>
        <p:nvGrpSpPr>
          <p:cNvPr id="20" name="组合 19"/>
          <p:cNvGrpSpPr/>
          <p:nvPr/>
        </p:nvGrpSpPr>
        <p:grpSpPr>
          <a:xfrm>
            <a:off x="6187550" y="2345903"/>
            <a:ext cx="2664296" cy="4251439"/>
            <a:chOff x="67496" y="2143523"/>
            <a:chExt cx="2424904" cy="3813259"/>
          </a:xfrm>
        </p:grpSpPr>
        <p:grpSp>
          <p:nvGrpSpPr>
            <p:cNvPr id="21" name="组合 20"/>
            <p:cNvGrpSpPr/>
            <p:nvPr/>
          </p:nvGrpSpPr>
          <p:grpSpPr>
            <a:xfrm>
              <a:off x="67496" y="2143523"/>
              <a:ext cx="2424904" cy="3813259"/>
              <a:chOff x="344107" y="4437111"/>
              <a:chExt cx="1332231" cy="2102209"/>
            </a:xfrm>
          </p:grpSpPr>
          <p:sp>
            <p:nvSpPr>
              <p:cNvPr id="24" name="圆角矩形 23"/>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矩形 21"/>
            <p:cNvSpPr/>
            <p:nvPr/>
          </p:nvSpPr>
          <p:spPr>
            <a:xfrm>
              <a:off x="1005704" y="2530401"/>
              <a:ext cx="1195188"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皇冠酒店</a:t>
              </a:r>
              <a:endParaRPr lang="zh-CN" altLang="en-US" sz="2200" dirty="0">
                <a:latin typeface="微软雅黑" pitchFamily="34" charset="-122"/>
                <a:ea typeface="微软雅黑" pitchFamily="34" charset="-122"/>
              </a:endParaRPr>
            </a:p>
          </p:txBody>
        </p:sp>
        <p:sp>
          <p:nvSpPr>
            <p:cNvPr id="23" name="TextBox 22"/>
            <p:cNvSpPr txBox="1"/>
            <p:nvPr/>
          </p:nvSpPr>
          <p:spPr>
            <a:xfrm>
              <a:off x="308568" y="3389690"/>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住宿</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范围：中等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：较好</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维修费：偏高</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435" y="2672017"/>
            <a:ext cx="534205" cy="641326"/>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3" y="2672017"/>
            <a:ext cx="548369" cy="692318"/>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2884" y="2569231"/>
            <a:ext cx="568360" cy="744112"/>
          </a:xfrm>
          <a:prstGeom prst="rect">
            <a:avLst/>
          </a:prstGeom>
        </p:spPr>
      </p:pic>
    </p:spTree>
    <p:extLst>
      <p:ext uri="{BB962C8B-B14F-4D97-AF65-F5344CB8AC3E}">
        <p14:creationId xmlns:p14="http://schemas.microsoft.com/office/powerpoint/2010/main" val="2174409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建筑物之“剧场”</a:t>
            </a:r>
            <a:endParaRPr lang="en-US" altLang="zh-CN" dirty="0" smtClean="0"/>
          </a:p>
          <a:p>
            <a:endParaRPr lang="en-US" altLang="zh-CN" dirty="0"/>
          </a:p>
          <a:p>
            <a:endParaRPr lang="zh-CN" altLang="en-US" dirty="0"/>
          </a:p>
        </p:txBody>
      </p:sp>
      <p:grpSp>
        <p:nvGrpSpPr>
          <p:cNvPr id="4" name="组合 3"/>
          <p:cNvGrpSpPr/>
          <p:nvPr/>
        </p:nvGrpSpPr>
        <p:grpSpPr>
          <a:xfrm>
            <a:off x="192088" y="2379821"/>
            <a:ext cx="2664296" cy="4251439"/>
            <a:chOff x="67496" y="2143523"/>
            <a:chExt cx="2424904" cy="3813259"/>
          </a:xfrm>
        </p:grpSpPr>
        <p:grpSp>
          <p:nvGrpSpPr>
            <p:cNvPr id="5" name="组合 4"/>
            <p:cNvGrpSpPr/>
            <p:nvPr/>
          </p:nvGrpSpPr>
          <p:grpSpPr>
            <a:xfrm>
              <a:off x="67496" y="2143523"/>
              <a:ext cx="2424904" cy="3813259"/>
              <a:chOff x="344107" y="4437111"/>
              <a:chExt cx="1332231" cy="2102209"/>
            </a:xfrm>
          </p:grpSpPr>
          <p:sp>
            <p:nvSpPr>
              <p:cNvPr id="8" name="圆角矩形 7"/>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186108"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小剧场</a:t>
              </a:r>
              <a:endParaRPr lang="zh-CN" altLang="en-US" sz="2200" dirty="0">
                <a:latin typeface="微软雅黑" pitchFamily="34" charset="-122"/>
                <a:ea typeface="微软雅黑" pitchFamily="34" charset="-122"/>
              </a:endParaRPr>
            </a:p>
          </p:txBody>
        </p:sp>
        <p:sp>
          <p:nvSpPr>
            <p:cNvPr id="7" name="TextBox 6"/>
            <p:cNvSpPr txBox="1"/>
            <p:nvPr/>
          </p:nvSpPr>
          <p:spPr>
            <a:xfrm>
              <a:off x="308568" y="3342913"/>
              <a:ext cx="1976997" cy="2318864"/>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维修费：偏低</a:t>
              </a:r>
              <a:endParaRPr lang="en-US" altLang="zh-CN" dirty="0" smtClean="0">
                <a:latin typeface="微软雅黑" pitchFamily="34" charset="-122"/>
                <a:ea typeface="微软雅黑" pitchFamily="34" charset="-122"/>
              </a:endParaRP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384" y="4419891"/>
            <a:ext cx="303184" cy="356755"/>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797" y="4452573"/>
            <a:ext cx="303184" cy="356755"/>
          </a:xfrm>
          <a:prstGeom prst="rect">
            <a:avLst/>
          </a:prstGeom>
        </p:spPr>
      </p:pic>
      <p:grpSp>
        <p:nvGrpSpPr>
          <p:cNvPr id="13" name="组合 12"/>
          <p:cNvGrpSpPr/>
          <p:nvPr/>
        </p:nvGrpSpPr>
        <p:grpSpPr>
          <a:xfrm>
            <a:off x="3195502" y="2379820"/>
            <a:ext cx="2664296" cy="4251439"/>
            <a:chOff x="67496" y="2143523"/>
            <a:chExt cx="2424904" cy="3813259"/>
          </a:xfrm>
        </p:grpSpPr>
        <p:grpSp>
          <p:nvGrpSpPr>
            <p:cNvPr id="14" name="组合 13"/>
            <p:cNvGrpSpPr/>
            <p:nvPr/>
          </p:nvGrpSpPr>
          <p:grpSpPr>
            <a:xfrm>
              <a:off x="67496" y="2143523"/>
              <a:ext cx="2424904" cy="3813259"/>
              <a:chOff x="344107" y="4437111"/>
              <a:chExt cx="1332231" cy="2102209"/>
            </a:xfrm>
          </p:grpSpPr>
          <p:sp>
            <p:nvSpPr>
              <p:cNvPr id="17" name="圆角矩形 16"/>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1151431"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电影院</a:t>
              </a:r>
              <a:endParaRPr lang="zh-CN" altLang="en-US" sz="2200" dirty="0">
                <a:latin typeface="微软雅黑" pitchFamily="34" charset="-122"/>
                <a:ea typeface="微软雅黑" pitchFamily="34" charset="-122"/>
              </a:endParaRPr>
            </a:p>
          </p:txBody>
        </p:sp>
        <p:sp>
          <p:nvSpPr>
            <p:cNvPr id="16" name="TextBox 15"/>
            <p:cNvSpPr txBox="1"/>
            <p:nvPr/>
          </p:nvSpPr>
          <p:spPr>
            <a:xfrm>
              <a:off x="308568" y="3349161"/>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范围：中等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a:t>
              </a:r>
              <a:r>
                <a:rPr lang="zh-CN" altLang="en-US" dirty="0">
                  <a:latin typeface="微软雅黑" pitchFamily="34" charset="-122"/>
                  <a:ea typeface="微软雅黑" pitchFamily="34" charset="-122"/>
                </a:rPr>
                <a:t>偏高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维修费：偏高</a:t>
              </a:r>
              <a:endParaRPr lang="en-US" altLang="zh-CN" dirty="0" smtClean="0">
                <a:latin typeface="微软雅黑" pitchFamily="34" charset="-122"/>
                <a:ea typeface="微软雅黑" pitchFamily="34" charset="-122"/>
              </a:endParaRPr>
            </a:p>
          </p:txBody>
        </p:sp>
      </p:grpSp>
      <p:grpSp>
        <p:nvGrpSpPr>
          <p:cNvPr id="20" name="组合 19"/>
          <p:cNvGrpSpPr/>
          <p:nvPr/>
        </p:nvGrpSpPr>
        <p:grpSpPr>
          <a:xfrm>
            <a:off x="6187550" y="2364953"/>
            <a:ext cx="2664296" cy="4251439"/>
            <a:chOff x="67496" y="2143523"/>
            <a:chExt cx="2424904" cy="3813259"/>
          </a:xfrm>
        </p:grpSpPr>
        <p:grpSp>
          <p:nvGrpSpPr>
            <p:cNvPr id="21" name="组合 20"/>
            <p:cNvGrpSpPr/>
            <p:nvPr/>
          </p:nvGrpSpPr>
          <p:grpSpPr>
            <a:xfrm>
              <a:off x="67496" y="2143523"/>
              <a:ext cx="2424904" cy="3813259"/>
              <a:chOff x="344107" y="4437111"/>
              <a:chExt cx="1332231" cy="2102209"/>
            </a:xfrm>
          </p:grpSpPr>
          <p:sp>
            <p:nvSpPr>
              <p:cNvPr id="24" name="圆角矩形 23"/>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矩形 21"/>
            <p:cNvSpPr/>
            <p:nvPr/>
          </p:nvSpPr>
          <p:spPr>
            <a:xfrm>
              <a:off x="1134093"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大剧院</a:t>
              </a:r>
              <a:endParaRPr lang="zh-CN" altLang="en-US" sz="2200" dirty="0">
                <a:latin typeface="微软雅黑" pitchFamily="34" charset="-122"/>
                <a:ea typeface="微软雅黑" pitchFamily="34" charset="-122"/>
              </a:endParaRPr>
            </a:p>
          </p:txBody>
        </p:sp>
        <p:sp>
          <p:nvSpPr>
            <p:cNvPr id="23" name="TextBox 22"/>
            <p:cNvSpPr txBox="1"/>
            <p:nvPr/>
          </p:nvSpPr>
          <p:spPr>
            <a:xfrm>
              <a:off x="308568" y="3379582"/>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剧场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范围：偏高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：较好</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维修费：高</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59" y="2785282"/>
            <a:ext cx="566644" cy="559407"/>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3" y="2690612"/>
            <a:ext cx="579445" cy="671969"/>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8532" y="2548415"/>
            <a:ext cx="596146" cy="745164"/>
          </a:xfrm>
          <a:prstGeom prst="rect">
            <a:avLst/>
          </a:prstGeom>
        </p:spPr>
      </p:pic>
    </p:spTree>
    <p:extLst>
      <p:ext uri="{BB962C8B-B14F-4D97-AF65-F5344CB8AC3E}">
        <p14:creationId xmlns:p14="http://schemas.microsoft.com/office/powerpoint/2010/main" val="2174409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建筑物之“商店”</a:t>
            </a:r>
            <a:endParaRPr lang="en-US" altLang="zh-CN" dirty="0" smtClean="0"/>
          </a:p>
          <a:p>
            <a:endParaRPr lang="en-US" altLang="zh-CN" dirty="0"/>
          </a:p>
          <a:p>
            <a:endParaRPr lang="zh-CN" altLang="en-US" dirty="0"/>
          </a:p>
        </p:txBody>
      </p:sp>
      <p:grpSp>
        <p:nvGrpSpPr>
          <p:cNvPr id="4" name="组合 3"/>
          <p:cNvGrpSpPr/>
          <p:nvPr/>
        </p:nvGrpSpPr>
        <p:grpSpPr>
          <a:xfrm>
            <a:off x="192088" y="2379821"/>
            <a:ext cx="2664296" cy="4251439"/>
            <a:chOff x="67496" y="2143523"/>
            <a:chExt cx="2424904" cy="3813259"/>
          </a:xfrm>
        </p:grpSpPr>
        <p:grpSp>
          <p:nvGrpSpPr>
            <p:cNvPr id="5" name="组合 4"/>
            <p:cNvGrpSpPr/>
            <p:nvPr/>
          </p:nvGrpSpPr>
          <p:grpSpPr>
            <a:xfrm>
              <a:off x="67496" y="2143523"/>
              <a:ext cx="2424904" cy="3813259"/>
              <a:chOff x="344107" y="4437111"/>
              <a:chExt cx="1332231" cy="2102209"/>
            </a:xfrm>
          </p:grpSpPr>
          <p:sp>
            <p:nvSpPr>
              <p:cNvPr id="8" name="圆角矩形 7"/>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186108"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便利店</a:t>
              </a:r>
              <a:endParaRPr lang="zh-CN" altLang="en-US" sz="2200" dirty="0">
                <a:latin typeface="微软雅黑" pitchFamily="34" charset="-122"/>
                <a:ea typeface="微软雅黑" pitchFamily="34" charset="-122"/>
              </a:endParaRPr>
            </a:p>
          </p:txBody>
        </p:sp>
        <p:sp>
          <p:nvSpPr>
            <p:cNvPr id="7" name="TextBox 6"/>
            <p:cNvSpPr txBox="1"/>
            <p:nvPr/>
          </p:nvSpPr>
          <p:spPr>
            <a:xfrm>
              <a:off x="308568" y="3342913"/>
              <a:ext cx="1976997" cy="2318864"/>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商店</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维修费：低</a:t>
              </a:r>
              <a:endParaRPr lang="en-US" altLang="zh-CN" dirty="0" smtClean="0">
                <a:latin typeface="微软雅黑" pitchFamily="34" charset="-122"/>
                <a:ea typeface="微软雅黑" pitchFamily="34" charset="-122"/>
              </a:endParaRP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384" y="4419891"/>
            <a:ext cx="303184" cy="356755"/>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797" y="4452573"/>
            <a:ext cx="303184" cy="356755"/>
          </a:xfrm>
          <a:prstGeom prst="rect">
            <a:avLst/>
          </a:prstGeom>
        </p:spPr>
      </p:pic>
      <p:grpSp>
        <p:nvGrpSpPr>
          <p:cNvPr id="13" name="组合 12"/>
          <p:cNvGrpSpPr/>
          <p:nvPr/>
        </p:nvGrpSpPr>
        <p:grpSpPr>
          <a:xfrm>
            <a:off x="3195502" y="2379820"/>
            <a:ext cx="2664296" cy="4251439"/>
            <a:chOff x="67496" y="2143523"/>
            <a:chExt cx="2424904" cy="3813259"/>
          </a:xfrm>
        </p:grpSpPr>
        <p:grpSp>
          <p:nvGrpSpPr>
            <p:cNvPr id="14" name="组合 13"/>
            <p:cNvGrpSpPr/>
            <p:nvPr/>
          </p:nvGrpSpPr>
          <p:grpSpPr>
            <a:xfrm>
              <a:off x="67496" y="2143523"/>
              <a:ext cx="2424904" cy="3813259"/>
              <a:chOff x="344107" y="4437111"/>
              <a:chExt cx="1332231" cy="2102209"/>
            </a:xfrm>
          </p:grpSpPr>
          <p:sp>
            <p:nvSpPr>
              <p:cNvPr id="17" name="圆角矩形 16"/>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1279819" y="2530401"/>
              <a:ext cx="681631"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a:latin typeface="微软雅黑" pitchFamily="34" charset="-122"/>
                  <a:ea typeface="微软雅黑" pitchFamily="34" charset="-122"/>
                </a:rPr>
                <a:t>超市</a:t>
              </a:r>
            </a:p>
          </p:txBody>
        </p:sp>
        <p:sp>
          <p:nvSpPr>
            <p:cNvPr id="16" name="TextBox 15"/>
            <p:cNvSpPr txBox="1"/>
            <p:nvPr/>
          </p:nvSpPr>
          <p:spPr>
            <a:xfrm>
              <a:off x="308568" y="3342914"/>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商店</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范围：偏低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a:t>
              </a:r>
              <a:r>
                <a:rPr lang="zh-CN" altLang="en-US" dirty="0">
                  <a:latin typeface="微软雅黑" pitchFamily="34" charset="-122"/>
                  <a:ea typeface="微软雅黑" pitchFamily="34" charset="-122"/>
                </a:rPr>
                <a:t>偏低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维修费：偏低</a:t>
              </a:r>
              <a:endParaRPr lang="en-US" altLang="zh-CN" dirty="0" smtClean="0">
                <a:latin typeface="微软雅黑" pitchFamily="34" charset="-122"/>
                <a:ea typeface="微软雅黑" pitchFamily="34" charset="-122"/>
              </a:endParaRPr>
            </a:p>
          </p:txBody>
        </p:sp>
      </p:grpSp>
      <p:grpSp>
        <p:nvGrpSpPr>
          <p:cNvPr id="20" name="组合 19"/>
          <p:cNvGrpSpPr/>
          <p:nvPr/>
        </p:nvGrpSpPr>
        <p:grpSpPr>
          <a:xfrm>
            <a:off x="6187550" y="2384003"/>
            <a:ext cx="2664296" cy="4251439"/>
            <a:chOff x="67496" y="2143523"/>
            <a:chExt cx="2424904" cy="3813259"/>
          </a:xfrm>
        </p:grpSpPr>
        <p:grpSp>
          <p:nvGrpSpPr>
            <p:cNvPr id="21" name="组合 20"/>
            <p:cNvGrpSpPr/>
            <p:nvPr/>
          </p:nvGrpSpPr>
          <p:grpSpPr>
            <a:xfrm>
              <a:off x="67496" y="2143523"/>
              <a:ext cx="2424904" cy="3813259"/>
              <a:chOff x="344107" y="4437111"/>
              <a:chExt cx="1332231" cy="2102209"/>
            </a:xfrm>
          </p:grpSpPr>
          <p:sp>
            <p:nvSpPr>
              <p:cNvPr id="24" name="圆角矩形 23"/>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矩形 21"/>
            <p:cNvSpPr/>
            <p:nvPr/>
          </p:nvSpPr>
          <p:spPr>
            <a:xfrm>
              <a:off x="1262482" y="2530401"/>
              <a:ext cx="681631"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商场</a:t>
              </a:r>
              <a:endParaRPr lang="zh-CN" altLang="en-US" sz="2200" dirty="0">
                <a:latin typeface="微软雅黑" pitchFamily="34" charset="-122"/>
                <a:ea typeface="微软雅黑" pitchFamily="34" charset="-122"/>
              </a:endParaRPr>
            </a:p>
          </p:txBody>
        </p:sp>
        <p:sp>
          <p:nvSpPr>
            <p:cNvPr id="23" name="TextBox 22"/>
            <p:cNvSpPr txBox="1"/>
            <p:nvPr/>
          </p:nvSpPr>
          <p:spPr>
            <a:xfrm>
              <a:off x="308568" y="3362495"/>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商店</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范围：中等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价格：中等</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：较好</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a:t>
              </a:r>
              <a:r>
                <a:rPr lang="zh-CN" altLang="en-US" dirty="0">
                  <a:latin typeface="微软雅黑" pitchFamily="34" charset="-122"/>
                  <a:ea typeface="微软雅黑" pitchFamily="34" charset="-122"/>
                </a:rPr>
                <a:t>中等</a:t>
              </a:r>
              <a:endParaRPr lang="en-US" altLang="zh-CN" dirty="0" smtClean="0">
                <a:latin typeface="微软雅黑" pitchFamily="34" charset="-122"/>
                <a:ea typeface="微软雅黑" pitchFamily="34" charset="-122"/>
              </a:endParaRPr>
            </a:p>
          </p:txBody>
        </p:sp>
      </p:gr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59" y="2664218"/>
            <a:ext cx="622850" cy="656924"/>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9629" y="2646203"/>
            <a:ext cx="610323" cy="692954"/>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30032" y="2647174"/>
            <a:ext cx="634256" cy="711501"/>
          </a:xfrm>
          <a:prstGeom prst="rect">
            <a:avLst/>
          </a:prstGeom>
        </p:spPr>
      </p:pic>
    </p:spTree>
    <p:extLst>
      <p:ext uri="{BB962C8B-B14F-4D97-AF65-F5344CB8AC3E}">
        <p14:creationId xmlns:p14="http://schemas.microsoft.com/office/powerpoint/2010/main" val="2174409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角色设定</a:t>
            </a:r>
            <a:endParaRPr lang="zh-CN" altLang="en-US" dirty="0"/>
          </a:p>
        </p:txBody>
      </p:sp>
      <p:sp>
        <p:nvSpPr>
          <p:cNvPr id="3" name="内容占位符 2"/>
          <p:cNvSpPr>
            <a:spLocks noGrp="1"/>
          </p:cNvSpPr>
          <p:nvPr>
            <p:ph idx="1"/>
          </p:nvPr>
        </p:nvSpPr>
        <p:spPr/>
        <p:txBody>
          <a:bodyPr/>
          <a:lstStyle/>
          <a:p>
            <a:r>
              <a:rPr lang="zh-CN" altLang="en-US" dirty="0" smtClean="0"/>
              <a:t>建筑物之“游乐区”</a:t>
            </a:r>
            <a:endParaRPr lang="en-US" altLang="zh-CN" dirty="0" smtClean="0"/>
          </a:p>
          <a:p>
            <a:endParaRPr lang="en-US" altLang="zh-CN" dirty="0"/>
          </a:p>
          <a:p>
            <a:endParaRPr lang="zh-CN" altLang="en-US" dirty="0"/>
          </a:p>
        </p:txBody>
      </p:sp>
      <p:grpSp>
        <p:nvGrpSpPr>
          <p:cNvPr id="4" name="组合 3"/>
          <p:cNvGrpSpPr/>
          <p:nvPr/>
        </p:nvGrpSpPr>
        <p:grpSpPr>
          <a:xfrm>
            <a:off x="192088" y="2379821"/>
            <a:ext cx="2664296" cy="4251439"/>
            <a:chOff x="67496" y="2143523"/>
            <a:chExt cx="2424904" cy="3813259"/>
          </a:xfrm>
        </p:grpSpPr>
        <p:grpSp>
          <p:nvGrpSpPr>
            <p:cNvPr id="5" name="组合 4"/>
            <p:cNvGrpSpPr/>
            <p:nvPr/>
          </p:nvGrpSpPr>
          <p:grpSpPr>
            <a:xfrm>
              <a:off x="67496" y="2143523"/>
              <a:ext cx="2424904" cy="3813259"/>
              <a:chOff x="344107" y="4437111"/>
              <a:chExt cx="1332231" cy="2102209"/>
            </a:xfrm>
          </p:grpSpPr>
          <p:sp>
            <p:nvSpPr>
              <p:cNvPr id="8" name="圆角矩形 7"/>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057719" y="2530401"/>
              <a:ext cx="1195188"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滑梯公园</a:t>
              </a:r>
              <a:endParaRPr lang="zh-CN" altLang="en-US" sz="2200" dirty="0">
                <a:latin typeface="微软雅黑" pitchFamily="34" charset="-122"/>
                <a:ea typeface="微软雅黑" pitchFamily="34" charset="-122"/>
              </a:endParaRPr>
            </a:p>
          </p:txBody>
        </p:sp>
        <p:sp>
          <p:nvSpPr>
            <p:cNvPr id="7" name="TextBox 6"/>
            <p:cNvSpPr txBox="1"/>
            <p:nvPr/>
          </p:nvSpPr>
          <p:spPr>
            <a:xfrm>
              <a:off x="308568" y="3342913"/>
              <a:ext cx="1976997" cy="2318864"/>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游乐区</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a:latin typeface="微软雅黑" pitchFamily="34" charset="-122"/>
                  <a:ea typeface="微软雅黑" pitchFamily="34" charset="-122"/>
                </a:rPr>
                <a:t>1</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范围：低</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价格：低</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维修费：低</a:t>
              </a:r>
              <a:endParaRPr lang="en-US" altLang="zh-CN" dirty="0" smtClean="0">
                <a:latin typeface="微软雅黑" pitchFamily="34" charset="-122"/>
                <a:ea typeface="微软雅黑" pitchFamily="34" charset="-122"/>
              </a:endParaRP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384" y="4419891"/>
            <a:ext cx="303184" cy="356755"/>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797" y="4452573"/>
            <a:ext cx="303184" cy="356755"/>
          </a:xfrm>
          <a:prstGeom prst="rect">
            <a:avLst/>
          </a:prstGeom>
        </p:spPr>
      </p:pic>
      <p:grpSp>
        <p:nvGrpSpPr>
          <p:cNvPr id="13" name="组合 12"/>
          <p:cNvGrpSpPr/>
          <p:nvPr/>
        </p:nvGrpSpPr>
        <p:grpSpPr>
          <a:xfrm>
            <a:off x="3195502" y="2379820"/>
            <a:ext cx="2664296" cy="4251439"/>
            <a:chOff x="67496" y="2143523"/>
            <a:chExt cx="2424904" cy="3813259"/>
          </a:xfrm>
        </p:grpSpPr>
        <p:grpSp>
          <p:nvGrpSpPr>
            <p:cNvPr id="14" name="组合 13"/>
            <p:cNvGrpSpPr/>
            <p:nvPr/>
          </p:nvGrpSpPr>
          <p:grpSpPr>
            <a:xfrm>
              <a:off x="67496" y="2143523"/>
              <a:ext cx="2424904" cy="3813259"/>
              <a:chOff x="344107" y="4437111"/>
              <a:chExt cx="1332231" cy="2102209"/>
            </a:xfrm>
          </p:grpSpPr>
          <p:sp>
            <p:nvSpPr>
              <p:cNvPr id="17" name="圆角矩形 16"/>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矩形 14"/>
            <p:cNvSpPr/>
            <p:nvPr/>
          </p:nvSpPr>
          <p:spPr>
            <a:xfrm>
              <a:off x="1058161" y="2530401"/>
              <a:ext cx="938409"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游乐场</a:t>
              </a:r>
              <a:endParaRPr lang="zh-CN" altLang="en-US" sz="2200" dirty="0">
                <a:latin typeface="微软雅黑" pitchFamily="34" charset="-122"/>
                <a:ea typeface="微软雅黑" pitchFamily="34" charset="-122"/>
              </a:endParaRPr>
            </a:p>
          </p:txBody>
        </p:sp>
        <p:sp>
          <p:nvSpPr>
            <p:cNvPr id="16" name="TextBox 15"/>
            <p:cNvSpPr txBox="1"/>
            <p:nvPr/>
          </p:nvSpPr>
          <p:spPr>
            <a:xfrm>
              <a:off x="308568" y="3342914"/>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：游乐区</a:t>
              </a:r>
              <a:endParaRPr lang="en-US" altLang="zh-CN" dirty="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2</a:t>
              </a:r>
            </a:p>
            <a:p>
              <a:pPr>
                <a:lnSpc>
                  <a:spcPct val="150000"/>
                </a:lnSpc>
              </a:pPr>
              <a:r>
                <a:rPr lang="zh-CN" altLang="en-US" dirty="0" smtClean="0">
                  <a:latin typeface="微软雅黑" pitchFamily="34" charset="-122"/>
                  <a:ea typeface="微软雅黑" pitchFamily="34" charset="-122"/>
                </a:rPr>
                <a:t>范围：中等</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a:t>
              </a:r>
              <a:r>
                <a:rPr lang="zh-CN" altLang="en-US" dirty="0">
                  <a:latin typeface="微软雅黑" pitchFamily="34" charset="-122"/>
                  <a:ea typeface="微软雅黑" pitchFamily="34" charset="-122"/>
                </a:rPr>
                <a:t>中等</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一般</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维修费：中等</a:t>
              </a:r>
              <a:endParaRPr lang="en-US" altLang="zh-CN" dirty="0" smtClean="0">
                <a:latin typeface="微软雅黑" pitchFamily="34" charset="-122"/>
                <a:ea typeface="微软雅黑" pitchFamily="34" charset="-122"/>
              </a:endParaRPr>
            </a:p>
          </p:txBody>
        </p:sp>
      </p:grpSp>
      <p:grpSp>
        <p:nvGrpSpPr>
          <p:cNvPr id="20" name="组合 19"/>
          <p:cNvGrpSpPr/>
          <p:nvPr/>
        </p:nvGrpSpPr>
        <p:grpSpPr>
          <a:xfrm>
            <a:off x="6187550" y="2384003"/>
            <a:ext cx="2664296" cy="4251439"/>
            <a:chOff x="67496" y="2143523"/>
            <a:chExt cx="2424904" cy="3813259"/>
          </a:xfrm>
        </p:grpSpPr>
        <p:grpSp>
          <p:nvGrpSpPr>
            <p:cNvPr id="21" name="组合 20"/>
            <p:cNvGrpSpPr/>
            <p:nvPr/>
          </p:nvGrpSpPr>
          <p:grpSpPr>
            <a:xfrm>
              <a:off x="67496" y="2143523"/>
              <a:ext cx="2424904" cy="3813259"/>
              <a:chOff x="344107" y="4437111"/>
              <a:chExt cx="1332231" cy="2102209"/>
            </a:xfrm>
          </p:grpSpPr>
          <p:sp>
            <p:nvSpPr>
              <p:cNvPr id="24" name="圆角矩形 23"/>
              <p:cNvSpPr/>
              <p:nvPr/>
            </p:nvSpPr>
            <p:spPr>
              <a:xfrm>
                <a:off x="357924" y="4442358"/>
                <a:ext cx="1318414" cy="2096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44107" y="4437111"/>
                <a:ext cx="1332231" cy="2102209"/>
              </a:xfrm>
              <a:prstGeom prst="roundRect">
                <a:avLst/>
              </a:prstGeom>
              <a:gradFill>
                <a:gsLst>
                  <a:gs pos="0">
                    <a:schemeClr val="tx1">
                      <a:lumMod val="85000"/>
                      <a:lumOff val="15000"/>
                    </a:schemeClr>
                  </a:gs>
                  <a:gs pos="50000">
                    <a:schemeClr val="tx1">
                      <a:lumMod val="50000"/>
                      <a:lumOff val="5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矩形 21"/>
            <p:cNvSpPr/>
            <p:nvPr/>
          </p:nvSpPr>
          <p:spPr>
            <a:xfrm>
              <a:off x="877314" y="2530401"/>
              <a:ext cx="1451967" cy="3864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just"/>
              <a:r>
                <a:rPr lang="zh-CN" altLang="en-US" sz="2200" dirty="0" smtClean="0">
                  <a:latin typeface="微软雅黑" pitchFamily="34" charset="-122"/>
                  <a:ea typeface="微软雅黑" pitchFamily="34" charset="-122"/>
                </a:rPr>
                <a:t>电子竞技场</a:t>
              </a:r>
              <a:endParaRPr lang="zh-CN" altLang="en-US" sz="2200" dirty="0">
                <a:latin typeface="微软雅黑" pitchFamily="34" charset="-122"/>
                <a:ea typeface="微软雅黑" pitchFamily="34" charset="-122"/>
              </a:endParaRPr>
            </a:p>
          </p:txBody>
        </p:sp>
        <p:sp>
          <p:nvSpPr>
            <p:cNvPr id="23" name="TextBox 22"/>
            <p:cNvSpPr txBox="1"/>
            <p:nvPr/>
          </p:nvSpPr>
          <p:spPr>
            <a:xfrm>
              <a:off x="308568" y="3360008"/>
              <a:ext cx="1976997" cy="2318863"/>
            </a:xfrm>
            <a:prstGeom prst="rect">
              <a:avLst/>
            </a:prstGeom>
            <a:solidFill>
              <a:srgbClr val="FFFFFF"/>
            </a:solidFill>
          </p:spPr>
          <p:txBody>
            <a:bodyPr wrap="square" rtlCol="0">
              <a:spAutoFit/>
            </a:bodyPr>
            <a:lstStyle/>
            <a:p>
              <a:pPr>
                <a:lnSpc>
                  <a:spcPct val="150000"/>
                </a:lnSpc>
              </a:pPr>
              <a:r>
                <a:rPr lang="zh-CN" altLang="en-US" dirty="0" smtClean="0">
                  <a:latin typeface="微软雅黑" pitchFamily="34" charset="-122"/>
                  <a:ea typeface="微软雅黑" pitchFamily="34" charset="-122"/>
                </a:rPr>
                <a:t>类别</a:t>
              </a:r>
              <a:r>
                <a:rPr lang="zh-CN" altLang="en-US" dirty="0">
                  <a:latin typeface="微软雅黑" pitchFamily="34" charset="-122"/>
                  <a:ea typeface="微软雅黑" pitchFamily="34" charset="-122"/>
                </a:rPr>
                <a:t>：游乐区</a:t>
              </a:r>
              <a:endParaRPr lang="en-US" altLang="zh-CN" dirty="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等级：</a:t>
              </a:r>
              <a:r>
                <a:rPr lang="en-US" altLang="zh-CN" dirty="0" smtClean="0">
                  <a:latin typeface="微软雅黑" pitchFamily="34" charset="-122"/>
                  <a:ea typeface="微软雅黑" pitchFamily="34" charset="-122"/>
                </a:rPr>
                <a:t>3</a:t>
              </a:r>
            </a:p>
            <a:p>
              <a:pPr>
                <a:lnSpc>
                  <a:spcPct val="150000"/>
                </a:lnSpc>
              </a:pPr>
              <a:r>
                <a:rPr lang="zh-CN" altLang="en-US" dirty="0" smtClean="0">
                  <a:latin typeface="微软雅黑" pitchFamily="34" charset="-122"/>
                  <a:ea typeface="微软雅黑" pitchFamily="34" charset="-122"/>
                </a:rPr>
                <a:t>范围：高</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价格：偏高</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耐用度</a:t>
              </a:r>
              <a:r>
                <a:rPr lang="zh-CN" altLang="en-US" dirty="0" smtClean="0">
                  <a:latin typeface="微软雅黑" pitchFamily="34" charset="-122"/>
                  <a:ea typeface="微软雅黑" pitchFamily="34" charset="-122"/>
                </a:rPr>
                <a:t>：较好</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维修费：偏高</a:t>
              </a:r>
              <a:endParaRPr lang="en-US" altLang="zh-CN" dirty="0" smtClean="0">
                <a:latin typeface="微软雅黑" pitchFamily="34" charset="-122"/>
                <a:ea typeface="微软雅黑" pitchFamily="34" charset="-122"/>
              </a:endParaRPr>
            </a:p>
          </p:txBody>
        </p:sp>
      </p:gr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59" y="2695403"/>
            <a:ext cx="631716" cy="612915"/>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3261" y="2716526"/>
            <a:ext cx="620775" cy="629892"/>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2764" y="2675512"/>
            <a:ext cx="600074" cy="672436"/>
          </a:xfrm>
          <a:prstGeom prst="rect">
            <a:avLst/>
          </a:prstGeom>
        </p:spPr>
      </p:pic>
    </p:spTree>
    <p:extLst>
      <p:ext uri="{BB962C8B-B14F-4D97-AF65-F5344CB8AC3E}">
        <p14:creationId xmlns:p14="http://schemas.microsoft.com/office/powerpoint/2010/main" val="21744099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场景设计</a:t>
            </a:r>
            <a:endParaRPr lang="zh-CN" altLang="en-US" dirty="0"/>
          </a:p>
        </p:txBody>
      </p:sp>
      <p:sp>
        <p:nvSpPr>
          <p:cNvPr id="3" name="内容占位符 2"/>
          <p:cNvSpPr>
            <a:spLocks noGrp="1"/>
          </p:cNvSpPr>
          <p:nvPr>
            <p:ph idx="1"/>
          </p:nvPr>
        </p:nvSpPr>
        <p:spPr/>
        <p:txBody>
          <a:bodyPr/>
          <a:lstStyle/>
          <a:p>
            <a:r>
              <a:rPr lang="zh-CN" altLang="en-US" dirty="0" smtClean="0"/>
              <a:t>说明</a:t>
            </a:r>
            <a:endParaRPr lang="en-US" altLang="zh-CN" dirty="0" smtClean="0"/>
          </a:p>
          <a:p>
            <a:pPr lvl="1"/>
            <a:r>
              <a:rPr lang="zh-CN" altLang="en-US" dirty="0" smtClean="0"/>
              <a:t>游戏场景以中国作为大版图，其中具体的游戏场景为中国著名的旅游城市</a:t>
            </a:r>
            <a:endParaRPr lang="en-US" altLang="zh-CN" dirty="0" smtClean="0"/>
          </a:p>
          <a:p>
            <a:pPr lvl="1"/>
            <a:r>
              <a:rPr lang="zh-CN" altLang="en-US" dirty="0" smtClean="0"/>
              <a:t>每个城市根据其城市特点设计一种风格，比如北京常常黄沙漫漫所以设计其颜色基调为橘红色，而上海闻名于“夜上海”，所以场景景物为上海夜景，</a:t>
            </a:r>
            <a:r>
              <a:rPr lang="zh-CN" altLang="en-US" dirty="0"/>
              <a:t>其</a:t>
            </a:r>
            <a:r>
              <a:rPr lang="zh-CN" altLang="en-US" dirty="0" smtClean="0"/>
              <a:t>颜色基调为蓝黑色</a:t>
            </a:r>
            <a:endParaRPr lang="en-US" altLang="zh-CN" dirty="0" smtClean="0"/>
          </a:p>
          <a:p>
            <a:pPr lvl="1"/>
            <a:r>
              <a:rPr lang="zh-CN" altLang="en-US" dirty="0" smtClean="0"/>
              <a:t>场景背景装饰建筑物为指定城市的标志性建筑，如北京的鸟巢、水立方，上海的黄浦江等</a:t>
            </a:r>
            <a:endParaRPr lang="en-US" altLang="zh-CN" dirty="0" smtClean="0"/>
          </a:p>
          <a:p>
            <a:pPr lvl="1"/>
            <a:endParaRPr lang="en-US" altLang="zh-CN" dirty="0" smtClean="0"/>
          </a:p>
        </p:txBody>
      </p:sp>
    </p:spTree>
    <p:extLst>
      <p:ext uri="{BB962C8B-B14F-4D97-AF65-F5344CB8AC3E}">
        <p14:creationId xmlns:p14="http://schemas.microsoft.com/office/powerpoint/2010/main" val="46372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作者信息</a:t>
            </a:r>
            <a:endParaRPr lang="zh-CN" altLang="en-US" dirty="0"/>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sp>
        <p:nvSpPr>
          <p:cNvPr id="5" name="矩形 4"/>
          <p:cNvSpPr/>
          <p:nvPr/>
        </p:nvSpPr>
        <p:spPr>
          <a:xfrm>
            <a:off x="899592" y="2060848"/>
            <a:ext cx="7920880" cy="3539430"/>
          </a:xfrm>
          <a:prstGeom prst="rect">
            <a:avLst/>
          </a:prstGeom>
        </p:spPr>
        <p:txBody>
          <a:bodyPr wrap="square">
            <a:spAutoFit/>
          </a:bodyPr>
          <a:lstStyle/>
          <a:p>
            <a:r>
              <a:rPr lang="zh-CN" altLang="en-US" sz="2800" dirty="0"/>
              <a:t>制作人：韩红雷</a:t>
            </a:r>
          </a:p>
          <a:p>
            <a:r>
              <a:rPr lang="zh-CN" altLang="en-US" sz="2800" dirty="0"/>
              <a:t>指导老师：费广正、成星</a:t>
            </a:r>
          </a:p>
          <a:p>
            <a:r>
              <a:rPr lang="zh-CN" altLang="en-US" sz="2800" dirty="0"/>
              <a:t>策划：黄邦宁、</a:t>
            </a:r>
            <a:r>
              <a:rPr lang="zh-CN" altLang="en-US" sz="2800" dirty="0" smtClean="0"/>
              <a:t>吴婉侨</a:t>
            </a:r>
            <a:endParaRPr lang="en-US" altLang="zh-CN" sz="2800" dirty="0" smtClean="0"/>
          </a:p>
          <a:p>
            <a:r>
              <a:rPr lang="zh-CN" altLang="en-US" sz="2800" dirty="0" smtClean="0"/>
              <a:t>程序</a:t>
            </a:r>
            <a:r>
              <a:rPr lang="zh-CN" altLang="en-US" sz="2800" dirty="0"/>
              <a:t>：徐婵婵</a:t>
            </a:r>
          </a:p>
          <a:p>
            <a:r>
              <a:rPr lang="zh-CN" altLang="en-US" sz="2800" dirty="0"/>
              <a:t>美术：李萌、邹悦、张思雨</a:t>
            </a:r>
          </a:p>
          <a:p>
            <a:r>
              <a:rPr lang="zh-CN" altLang="en-US" sz="2800" dirty="0"/>
              <a:t>单位：中国传媒大学艺术学部</a:t>
            </a:r>
          </a:p>
          <a:p>
            <a:r>
              <a:rPr lang="zh-CN" altLang="en-US" sz="2800" dirty="0"/>
              <a:t>联系电话：</a:t>
            </a:r>
            <a:r>
              <a:rPr lang="en-US" altLang="zh-CN" sz="2800" dirty="0"/>
              <a:t>13691414966</a:t>
            </a:r>
          </a:p>
          <a:p>
            <a:r>
              <a:rPr lang="en-US" altLang="zh-CN" sz="2800" dirty="0"/>
              <a:t>email</a:t>
            </a:r>
            <a:r>
              <a:rPr lang="zh-CN" altLang="en-US" sz="2800" dirty="0"/>
              <a:t>：</a:t>
            </a:r>
            <a:r>
              <a:rPr lang="en-US" altLang="zh-CN" sz="2800" dirty="0"/>
              <a:t>hanhonglei@sina.com</a:t>
            </a:r>
            <a:endParaRPr lang="zh-CN" altLang="en-US" sz="2800" dirty="0"/>
          </a:p>
        </p:txBody>
      </p:sp>
    </p:spTree>
    <p:extLst>
      <p:ext uri="{BB962C8B-B14F-4D97-AF65-F5344CB8AC3E}">
        <p14:creationId xmlns:p14="http://schemas.microsoft.com/office/powerpoint/2010/main" val="328176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场景设计</a:t>
            </a:r>
            <a:endParaRPr lang="zh-CN" altLang="en-US" dirty="0"/>
          </a:p>
        </p:txBody>
      </p:sp>
      <p:sp>
        <p:nvSpPr>
          <p:cNvPr id="3" name="内容占位符 2"/>
          <p:cNvSpPr>
            <a:spLocks noGrp="1"/>
          </p:cNvSpPr>
          <p:nvPr>
            <p:ph idx="1"/>
          </p:nvPr>
        </p:nvSpPr>
        <p:spPr/>
        <p:txBody>
          <a:bodyPr/>
          <a:lstStyle/>
          <a:p>
            <a:r>
              <a:rPr lang="zh-CN" altLang="en-US" dirty="0"/>
              <a:t>选</a:t>
            </a:r>
            <a:r>
              <a:rPr lang="zh-CN" altLang="en-US" dirty="0" smtClean="0"/>
              <a:t>关界面</a:t>
            </a:r>
            <a:endParaRPr lang="en-US" altLang="zh-CN" dirty="0" smtClean="0"/>
          </a:p>
          <a:p>
            <a:pPr lvl="1"/>
            <a:endParaRPr lang="en-US" altLang="zh-CN" dirty="0" smtClean="0"/>
          </a:p>
        </p:txBody>
      </p:sp>
      <p:pic>
        <p:nvPicPr>
          <p:cNvPr id="1027" name="Picture 3" descr="E:\Study\Unity\YOTTA_prototype_resources\Yotta Resources\Old\选关\选关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500" y="2151906"/>
            <a:ext cx="7704856" cy="433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25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场景设计</a:t>
            </a:r>
            <a:endParaRPr lang="zh-CN" altLang="en-US" dirty="0"/>
          </a:p>
        </p:txBody>
      </p:sp>
      <p:sp>
        <p:nvSpPr>
          <p:cNvPr id="3" name="内容占位符 2"/>
          <p:cNvSpPr>
            <a:spLocks noGrp="1"/>
          </p:cNvSpPr>
          <p:nvPr>
            <p:ph idx="1"/>
          </p:nvPr>
        </p:nvSpPr>
        <p:spPr/>
        <p:txBody>
          <a:bodyPr/>
          <a:lstStyle/>
          <a:p>
            <a:r>
              <a:rPr lang="zh-CN" altLang="en-US" dirty="0" smtClean="0"/>
              <a:t>北京关卡</a:t>
            </a:r>
            <a:endParaRPr lang="en-US" altLang="zh-CN" dirty="0" smtClean="0"/>
          </a:p>
        </p:txBody>
      </p:sp>
      <p:pic>
        <p:nvPicPr>
          <p:cNvPr id="3075" name="Picture 3" descr="C:\Users\Administrator\Desktop\2015年中国动漫游戏创投奖\北京-p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79181"/>
            <a:ext cx="7992888" cy="449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950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场景设计</a:t>
            </a:r>
            <a:endParaRPr lang="zh-CN" altLang="en-US" dirty="0"/>
          </a:p>
        </p:txBody>
      </p:sp>
      <p:sp>
        <p:nvSpPr>
          <p:cNvPr id="3" name="内容占位符 2"/>
          <p:cNvSpPr>
            <a:spLocks noGrp="1"/>
          </p:cNvSpPr>
          <p:nvPr>
            <p:ph idx="1"/>
          </p:nvPr>
        </p:nvSpPr>
        <p:spPr/>
        <p:txBody>
          <a:bodyPr/>
          <a:lstStyle/>
          <a:p>
            <a:r>
              <a:rPr lang="zh-CN" altLang="en-US" dirty="0" smtClean="0"/>
              <a:t>上海关卡</a:t>
            </a:r>
            <a:endParaRPr lang="en-US" altLang="zh-CN" dirty="0" smtClean="0"/>
          </a:p>
        </p:txBody>
      </p:sp>
      <p:pic>
        <p:nvPicPr>
          <p:cNvPr id="4099" name="Picture 3" descr="C:\Users\Administrator\Desktop\2015年中国动漫游戏创投奖\上海.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18" y="2170956"/>
            <a:ext cx="8015309" cy="45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969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en-US" dirty="0"/>
              <a:t>关卡设计</a:t>
            </a:r>
          </a:p>
        </p:txBody>
      </p:sp>
      <p:sp>
        <p:nvSpPr>
          <p:cNvPr id="3" name="内容占位符 2"/>
          <p:cNvSpPr>
            <a:spLocks noGrp="1"/>
          </p:cNvSpPr>
          <p:nvPr>
            <p:ph idx="1"/>
          </p:nvPr>
        </p:nvSpPr>
        <p:spPr/>
        <p:txBody>
          <a:bodyPr/>
          <a:lstStyle/>
          <a:p>
            <a:r>
              <a:rPr lang="zh-CN" altLang="en-US" dirty="0" smtClean="0"/>
              <a:t>关卡设定</a:t>
            </a:r>
            <a:endParaRPr lang="en-US" altLang="zh-CN" dirty="0" smtClean="0"/>
          </a:p>
          <a:p>
            <a:pPr lvl="1"/>
            <a:r>
              <a:rPr lang="zh-CN" altLang="en-US" dirty="0"/>
              <a:t>游戏关卡设计为中国一些著名的旅游城市（之后可能会加入国外城市），玩家在这些以城市特色为背景的景区中进行</a:t>
            </a:r>
            <a:r>
              <a:rPr lang="zh-CN" altLang="en-US" dirty="0" smtClean="0"/>
              <a:t>游戏</a:t>
            </a:r>
            <a:endParaRPr lang="en-US" altLang="zh-CN" dirty="0" smtClean="0"/>
          </a:p>
          <a:p>
            <a:r>
              <a:rPr lang="zh-CN" altLang="en-US" dirty="0" smtClean="0"/>
              <a:t>难度设定</a:t>
            </a:r>
            <a:endParaRPr lang="en-US" altLang="zh-CN" dirty="0" smtClean="0"/>
          </a:p>
          <a:p>
            <a:pPr lvl="1"/>
            <a:r>
              <a:rPr lang="zh-CN" altLang="en-US" dirty="0" smtClean="0"/>
              <a:t>游戏难度为波动式上升</a:t>
            </a:r>
            <a:endParaRPr lang="en-US" altLang="zh-CN" dirty="0" smtClean="0"/>
          </a:p>
          <a:p>
            <a:pPr lvl="2"/>
            <a:r>
              <a:rPr lang="zh-CN" altLang="en-US" dirty="0" smtClean="0"/>
              <a:t>游客更难获得满足</a:t>
            </a:r>
            <a:endParaRPr lang="en-US" altLang="zh-CN" dirty="0" smtClean="0"/>
          </a:p>
          <a:p>
            <a:pPr lvl="2"/>
            <a:r>
              <a:rPr lang="zh-CN" altLang="en-US" dirty="0" smtClean="0"/>
              <a:t>建筑物升级需要更多金币</a:t>
            </a:r>
            <a:endParaRPr lang="en-US" altLang="zh-CN" dirty="0" smtClean="0"/>
          </a:p>
          <a:p>
            <a:pPr lvl="2"/>
            <a:r>
              <a:rPr lang="zh-CN" altLang="en-US" dirty="0" smtClean="0"/>
              <a:t>游客技能的升级（现处概念设计阶段）</a:t>
            </a:r>
            <a:endParaRPr lang="en-US" altLang="zh-CN" dirty="0" smtClean="0"/>
          </a:p>
        </p:txBody>
      </p:sp>
    </p:spTree>
    <p:extLst>
      <p:ext uri="{BB962C8B-B14F-4D97-AF65-F5344CB8AC3E}">
        <p14:creationId xmlns:p14="http://schemas.microsoft.com/office/powerpoint/2010/main" val="26628069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 </a:t>
            </a:r>
            <a:r>
              <a:rPr lang="zh-CN" altLang="en-US" dirty="0" smtClean="0"/>
              <a:t>关卡设计</a:t>
            </a:r>
            <a:endParaRPr lang="zh-CN" altLang="en-US" dirty="0"/>
          </a:p>
        </p:txBody>
      </p:sp>
      <p:sp>
        <p:nvSpPr>
          <p:cNvPr id="3" name="内容占位符 2"/>
          <p:cNvSpPr>
            <a:spLocks noGrp="1"/>
          </p:cNvSpPr>
          <p:nvPr>
            <p:ph idx="1"/>
          </p:nvPr>
        </p:nvSpPr>
        <p:spPr/>
        <p:txBody>
          <a:bodyPr>
            <a:normAutofit/>
          </a:bodyPr>
          <a:lstStyle/>
          <a:p>
            <a:r>
              <a:rPr lang="zh-CN" altLang="en-US" dirty="0" smtClean="0"/>
              <a:t>游戏晋升</a:t>
            </a:r>
            <a:endParaRPr lang="en-US" altLang="zh-CN" dirty="0" smtClean="0"/>
          </a:p>
          <a:p>
            <a:pPr lvl="1"/>
            <a:r>
              <a:rPr lang="zh-CN" altLang="en-US" dirty="0" smtClean="0"/>
              <a:t>在每个关卡，努力搜集精华和金币</a:t>
            </a:r>
            <a:endParaRPr lang="en-US" altLang="zh-CN" dirty="0" smtClean="0"/>
          </a:p>
          <a:p>
            <a:pPr lvl="1"/>
            <a:r>
              <a:rPr lang="zh-CN" altLang="en-US" dirty="0" smtClean="0"/>
              <a:t>金币用于升级建筑物</a:t>
            </a:r>
            <a:endParaRPr lang="en-US" altLang="zh-CN" dirty="0" smtClean="0"/>
          </a:p>
          <a:p>
            <a:pPr lvl="1"/>
            <a:r>
              <a:rPr lang="zh-CN" altLang="en-US" dirty="0" smtClean="0"/>
              <a:t>精华在后期可升级技能</a:t>
            </a:r>
            <a:endParaRPr lang="en-US" altLang="zh-CN" dirty="0" smtClean="0"/>
          </a:p>
          <a:p>
            <a:pPr lvl="1"/>
            <a:r>
              <a:rPr lang="zh-CN" altLang="en-US" dirty="0" smtClean="0"/>
              <a:t>当前关卡完成后，可解锁下一关卡</a:t>
            </a:r>
            <a:endParaRPr lang="en-US" altLang="zh-CN" dirty="0" smtClean="0"/>
          </a:p>
          <a:p>
            <a:r>
              <a:rPr lang="zh-CN" altLang="en-US" dirty="0" smtClean="0"/>
              <a:t>游戏操作</a:t>
            </a:r>
            <a:endParaRPr lang="en-US" altLang="zh-CN" dirty="0" smtClean="0"/>
          </a:p>
          <a:p>
            <a:pPr lvl="1"/>
            <a:r>
              <a:rPr lang="zh-CN" altLang="en-US" dirty="0"/>
              <a:t>鼠标操作（移动端采用手势操作</a:t>
            </a:r>
            <a:r>
              <a:rPr lang="zh-CN" altLang="en-US" dirty="0" smtClean="0"/>
              <a:t>）</a:t>
            </a:r>
            <a:endParaRPr lang="zh-CN" altLang="en-US" dirty="0"/>
          </a:p>
        </p:txBody>
      </p:sp>
    </p:spTree>
    <p:extLst>
      <p:ext uri="{BB962C8B-B14F-4D97-AF65-F5344CB8AC3E}">
        <p14:creationId xmlns:p14="http://schemas.microsoft.com/office/powerpoint/2010/main" val="46372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 </a:t>
            </a:r>
            <a:r>
              <a:rPr lang="zh-CN" altLang="en-US" dirty="0" smtClean="0"/>
              <a:t>盈利及推广</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游戏的盈利模式（概念设计阶段）</a:t>
            </a:r>
            <a:endParaRPr lang="en-US" altLang="zh-CN" dirty="0" smtClean="0"/>
          </a:p>
          <a:p>
            <a:pPr lvl="1"/>
            <a:r>
              <a:rPr lang="zh-CN" altLang="en-US" dirty="0" smtClean="0"/>
              <a:t>当前设定是将游戏放到</a:t>
            </a:r>
            <a:r>
              <a:rPr lang="en-US" altLang="zh-CN" dirty="0" smtClean="0"/>
              <a:t>APP Store</a:t>
            </a:r>
            <a:r>
              <a:rPr lang="zh-CN" altLang="en-US" dirty="0" smtClean="0"/>
              <a:t>上免费下载</a:t>
            </a:r>
            <a:endParaRPr lang="en-US" altLang="zh-CN" dirty="0" smtClean="0"/>
          </a:p>
          <a:p>
            <a:pPr lvl="1"/>
            <a:r>
              <a:rPr lang="zh-CN" altLang="en-US" dirty="0" smtClean="0"/>
              <a:t>和旅游区真实商家合作是未来主要的盈利方式</a:t>
            </a:r>
            <a:endParaRPr lang="en-US" altLang="zh-CN" dirty="0" smtClean="0"/>
          </a:p>
          <a:p>
            <a:pPr lvl="2"/>
            <a:r>
              <a:rPr lang="zh-CN" altLang="en-US" dirty="0" smtClean="0"/>
              <a:t>积分换优惠券</a:t>
            </a:r>
            <a:endParaRPr lang="en-US" altLang="zh-CN" dirty="0" smtClean="0"/>
          </a:p>
          <a:p>
            <a:pPr lvl="2"/>
            <a:r>
              <a:rPr lang="zh-CN" altLang="en-US" dirty="0" smtClean="0"/>
              <a:t>商家广告</a:t>
            </a:r>
            <a:endParaRPr lang="en-US" altLang="zh-CN" dirty="0" smtClean="0"/>
          </a:p>
          <a:p>
            <a:pPr lvl="2"/>
            <a:r>
              <a:rPr lang="zh-CN" altLang="en-US" dirty="0" smtClean="0"/>
              <a:t>技能以及特殊道具的购买</a:t>
            </a:r>
            <a:endParaRPr lang="en-US" altLang="zh-CN" dirty="0"/>
          </a:p>
          <a:p>
            <a:r>
              <a:rPr lang="zh-CN" altLang="en-US" dirty="0" smtClean="0"/>
              <a:t>市场推广（概念设计阶段）</a:t>
            </a:r>
            <a:endParaRPr lang="en-US" altLang="zh-CN" dirty="0" smtClean="0"/>
          </a:p>
          <a:p>
            <a:pPr lvl="1"/>
            <a:r>
              <a:rPr lang="zh-CN" altLang="en-US" dirty="0"/>
              <a:t>朋友</a:t>
            </a:r>
            <a:r>
              <a:rPr lang="zh-CN" altLang="en-US" dirty="0" smtClean="0"/>
              <a:t>圈点赞得优惠券</a:t>
            </a:r>
            <a:endParaRPr lang="en-US" altLang="zh-CN" dirty="0" smtClean="0"/>
          </a:p>
          <a:p>
            <a:pPr lvl="1"/>
            <a:r>
              <a:rPr lang="zh-CN" altLang="en-US" dirty="0" smtClean="0"/>
              <a:t>游戏每天签到加积分</a:t>
            </a:r>
            <a:endParaRPr lang="en-US" altLang="zh-CN" dirty="0" smtClean="0"/>
          </a:p>
        </p:txBody>
      </p:sp>
    </p:spTree>
    <p:extLst>
      <p:ext uri="{BB962C8B-B14F-4D97-AF65-F5344CB8AC3E}">
        <p14:creationId xmlns:p14="http://schemas.microsoft.com/office/powerpoint/2010/main" val="42949512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539552" y="24674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4D836E"/>
                </a:solidFill>
                <a:latin typeface="微软雅黑" pitchFamily="34" charset="-122"/>
                <a:ea typeface="微软雅黑" pitchFamily="34" charset="-122"/>
                <a:cs typeface="+mj-cs"/>
              </a:defRPr>
            </a:lvl1pPr>
          </a:lstStyle>
          <a:p>
            <a:r>
              <a:rPr lang="zh-CN" altLang="en-US" smtClean="0"/>
              <a:t>谢谢观赏！</a:t>
            </a:r>
            <a:endParaRPr lang="zh-CN" altLang="en-US" dirty="0"/>
          </a:p>
        </p:txBody>
      </p:sp>
    </p:spTree>
    <p:extLst>
      <p:ext uri="{BB962C8B-B14F-4D97-AF65-F5344CB8AC3E}">
        <p14:creationId xmlns:p14="http://schemas.microsoft.com/office/powerpoint/2010/main" val="4200687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游戏简介</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sz="2700" dirty="0" smtClean="0"/>
              <a:t>作品介绍</a:t>
            </a:r>
            <a:endParaRPr lang="en-US" altLang="zh-CN" sz="2700" dirty="0" smtClean="0"/>
          </a:p>
          <a:p>
            <a:pPr lvl="1">
              <a:lnSpc>
                <a:spcPct val="120000"/>
              </a:lnSpc>
            </a:pPr>
            <a:r>
              <a:rPr lang="en-US" altLang="zh-CN" sz="2400" dirty="0"/>
              <a:t>YOTTA</a:t>
            </a:r>
            <a:r>
              <a:rPr lang="zh-CN" altLang="en-US" sz="2400" dirty="0"/>
              <a:t>（游塔）是一款以景区旅游为主题的类塔防</a:t>
            </a:r>
            <a:r>
              <a:rPr lang="zh-CN" altLang="en-US" sz="2400" dirty="0" smtClean="0"/>
              <a:t>游戏。受旅游热潮的推动，希望将中国各地的旅游特色以娱乐的方式推广，希望能在宣传旅游景点的同时加深用户对该景区的认识，宣传景区知名度，从而带来收益</a:t>
            </a:r>
            <a:endParaRPr lang="en-US" altLang="zh-CN" sz="2400" dirty="0" smtClean="0"/>
          </a:p>
          <a:p>
            <a:pPr lvl="1">
              <a:lnSpc>
                <a:spcPct val="120000"/>
              </a:lnSpc>
            </a:pPr>
            <a:r>
              <a:rPr lang="zh-CN" altLang="en-US" sz="2400" dirty="0" smtClean="0"/>
              <a:t>游戏</a:t>
            </a:r>
            <a:r>
              <a:rPr lang="zh-CN" altLang="en-US" sz="2400" dirty="0"/>
              <a:t>将塔防和模拟经营这两种游戏类型元素相结合，玩家既能够从游戏中体验到模拟经营元素中建筑摆放美感与功能资源搭配的趣味，同时也要尽力在关卡内所有游客走出景区前达成胜利通关的</a:t>
            </a:r>
            <a:r>
              <a:rPr lang="zh-CN" altLang="en-US" sz="2400" dirty="0" smtClean="0"/>
              <a:t>条件</a:t>
            </a:r>
            <a:endParaRPr lang="en-US" altLang="zh-CN" sz="2400" dirty="0" smtClean="0"/>
          </a:p>
        </p:txBody>
      </p:sp>
    </p:spTree>
    <p:extLst>
      <p:ext uri="{BB962C8B-B14F-4D97-AF65-F5344CB8AC3E}">
        <p14:creationId xmlns:p14="http://schemas.microsoft.com/office/powerpoint/2010/main" val="166011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游戏简介</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20000"/>
              </a:lnSpc>
            </a:pPr>
            <a:r>
              <a:rPr lang="zh-CN" altLang="en-US" dirty="0"/>
              <a:t>平台：</a:t>
            </a:r>
          </a:p>
          <a:p>
            <a:pPr lvl="1">
              <a:lnSpc>
                <a:spcPct val="120000"/>
              </a:lnSpc>
            </a:pPr>
            <a:r>
              <a:rPr lang="zh-CN" altLang="en-US" dirty="0"/>
              <a:t>面向</a:t>
            </a:r>
            <a:r>
              <a:rPr lang="en-US" altLang="zh-CN" dirty="0"/>
              <a:t>PC</a:t>
            </a:r>
            <a:r>
              <a:rPr lang="zh-CN" altLang="en-US" dirty="0"/>
              <a:t>平台与移动设备平台</a:t>
            </a:r>
            <a:r>
              <a:rPr lang="zh-CN" altLang="en-US" dirty="0" smtClean="0"/>
              <a:t>市场</a:t>
            </a:r>
            <a:endParaRPr lang="en-US" altLang="zh-CN" dirty="0"/>
          </a:p>
          <a:p>
            <a:pPr>
              <a:lnSpc>
                <a:spcPct val="120000"/>
              </a:lnSpc>
            </a:pPr>
            <a:r>
              <a:rPr lang="zh-CN" altLang="en-US" dirty="0"/>
              <a:t>目标用户：</a:t>
            </a:r>
          </a:p>
          <a:p>
            <a:pPr lvl="1">
              <a:lnSpc>
                <a:spcPct val="120000"/>
              </a:lnSpc>
            </a:pPr>
            <a:r>
              <a:rPr lang="zh-CN" altLang="en-US" dirty="0"/>
              <a:t>目标用户群为</a:t>
            </a:r>
            <a:r>
              <a:rPr lang="en-US" altLang="zh-CN" dirty="0"/>
              <a:t>10</a:t>
            </a:r>
            <a:r>
              <a:rPr lang="zh-CN" altLang="en-US" dirty="0"/>
              <a:t>岁以上的普通玩家，以及前往与</a:t>
            </a:r>
            <a:r>
              <a:rPr lang="en-US" altLang="zh-CN" dirty="0"/>
              <a:t>YOTTA</a:t>
            </a:r>
            <a:r>
              <a:rPr lang="zh-CN" altLang="en-US" dirty="0"/>
              <a:t>合作的景区旅游的</a:t>
            </a:r>
            <a:r>
              <a:rPr lang="zh-CN" altLang="en-US" dirty="0" smtClean="0"/>
              <a:t>游客</a:t>
            </a:r>
            <a:endParaRPr lang="en-US" altLang="zh-CN" dirty="0" smtClean="0"/>
          </a:p>
          <a:p>
            <a:pPr>
              <a:lnSpc>
                <a:spcPct val="120000"/>
              </a:lnSpc>
            </a:pPr>
            <a:r>
              <a:rPr lang="zh-CN" altLang="en-US" dirty="0" smtClean="0"/>
              <a:t>游戏特色</a:t>
            </a:r>
            <a:endParaRPr lang="en-US" altLang="zh-CN" dirty="0" smtClean="0"/>
          </a:p>
          <a:p>
            <a:pPr lvl="1">
              <a:lnSpc>
                <a:spcPct val="120000"/>
              </a:lnSpc>
            </a:pPr>
            <a:r>
              <a:rPr lang="zh-CN" altLang="en-US" dirty="0" smtClean="0"/>
              <a:t>在</a:t>
            </a:r>
            <a:r>
              <a:rPr lang="zh-CN" altLang="en-US" dirty="0"/>
              <a:t>游戏具有高可玩性的基础上，能实现景区管理、旅游体验和城市规划等应用型</a:t>
            </a:r>
            <a:r>
              <a:rPr lang="zh-CN" altLang="en-US" dirty="0" smtClean="0"/>
              <a:t>功能需求</a:t>
            </a:r>
            <a:endParaRPr lang="en-US" altLang="zh-CN" dirty="0" smtClean="0"/>
          </a:p>
        </p:txBody>
      </p:sp>
    </p:spTree>
    <p:extLst>
      <p:ext uri="{BB962C8B-B14F-4D97-AF65-F5344CB8AC3E}">
        <p14:creationId xmlns:p14="http://schemas.microsoft.com/office/powerpoint/2010/main" val="2006840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游戏简介</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smtClean="0"/>
              <a:t>游戏特色（续）</a:t>
            </a:r>
            <a:endParaRPr lang="en-US" altLang="zh-CN" dirty="0" smtClean="0"/>
          </a:p>
          <a:p>
            <a:pPr lvl="1">
              <a:lnSpc>
                <a:spcPct val="120000"/>
              </a:lnSpc>
            </a:pPr>
            <a:r>
              <a:rPr lang="zh-CN" altLang="en-US" b="1" dirty="0" smtClean="0"/>
              <a:t>游戏机制</a:t>
            </a:r>
            <a:r>
              <a:rPr lang="zh-CN" altLang="en-US" dirty="0" smtClean="0"/>
              <a:t>，</a:t>
            </a:r>
            <a:r>
              <a:rPr lang="en-US" altLang="zh-CN" dirty="0" smtClean="0"/>
              <a:t>YOTTA</a:t>
            </a:r>
            <a:r>
              <a:rPr lang="zh-CN" altLang="en-US" dirty="0" smtClean="0"/>
              <a:t>的小关卡与</a:t>
            </a:r>
            <a:r>
              <a:rPr lang="zh-CN" altLang="en-US" dirty="0"/>
              <a:t>一些真实的旅游区相对应</a:t>
            </a:r>
            <a:r>
              <a:rPr lang="zh-CN" altLang="en-US" dirty="0" smtClean="0"/>
              <a:t>，给玩家提供游戏</a:t>
            </a:r>
            <a:r>
              <a:rPr lang="zh-CN" altLang="en-US" dirty="0"/>
              <a:t>与</a:t>
            </a:r>
            <a:r>
              <a:rPr lang="zh-CN" altLang="en-US" dirty="0" smtClean="0"/>
              <a:t>真实旅游区</a:t>
            </a:r>
            <a:r>
              <a:rPr lang="zh-CN" altLang="en-US" dirty="0"/>
              <a:t>感性体验相</a:t>
            </a:r>
            <a:r>
              <a:rPr lang="zh-CN" altLang="en-US" dirty="0" smtClean="0"/>
              <a:t>结合的娱乐体验</a:t>
            </a:r>
            <a:r>
              <a:rPr lang="zh-CN" altLang="en-US" dirty="0"/>
              <a:t>；</a:t>
            </a:r>
            <a:r>
              <a:rPr lang="zh-CN" altLang="en-US" dirty="0" smtClean="0"/>
              <a:t>不同</a:t>
            </a:r>
            <a:r>
              <a:rPr lang="zh-CN" altLang="en-US" dirty="0"/>
              <a:t>于传统塔防游戏那种建筑向路径上的移动物体发射炮弹消灭敌人的模式，</a:t>
            </a:r>
            <a:r>
              <a:rPr lang="en-US" altLang="zh-CN" dirty="0"/>
              <a:t>YOTTA</a:t>
            </a:r>
            <a:r>
              <a:rPr lang="zh-CN" altLang="en-US" dirty="0"/>
              <a:t>运用的模式是：对不同种类的建筑拥有不同强度偏好的游客，按判定机制随行走主动进入路径边的建筑从而产出用于游戏核心循环运作的重要资源以推进</a:t>
            </a:r>
            <a:r>
              <a:rPr lang="zh-CN" altLang="en-US" dirty="0" smtClean="0"/>
              <a:t>游戏</a:t>
            </a:r>
            <a:endParaRPr lang="en-US" altLang="zh-CN" dirty="0" smtClean="0"/>
          </a:p>
          <a:p>
            <a:pPr lvl="1">
              <a:lnSpc>
                <a:spcPct val="120000"/>
              </a:lnSpc>
            </a:pPr>
            <a:r>
              <a:rPr lang="zh-CN" altLang="en-US" b="1" dirty="0" smtClean="0"/>
              <a:t>美术风格</a:t>
            </a:r>
            <a:r>
              <a:rPr lang="zh-CN" altLang="en-US" dirty="0" smtClean="0"/>
              <a:t>，采用</a:t>
            </a:r>
            <a:r>
              <a:rPr lang="zh-CN" altLang="en-US" dirty="0"/>
              <a:t>“拙”感卡通风格作为美术上的主导</a:t>
            </a:r>
            <a:r>
              <a:rPr lang="zh-CN" altLang="en-US" dirty="0" smtClean="0"/>
              <a:t>风格</a:t>
            </a:r>
            <a:endParaRPr lang="en-US" altLang="zh-CN" dirty="0" smtClean="0"/>
          </a:p>
          <a:p>
            <a:pPr lvl="1">
              <a:lnSpc>
                <a:spcPct val="120000"/>
              </a:lnSpc>
            </a:pPr>
            <a:r>
              <a:rPr lang="zh-CN" altLang="en-US" b="1" dirty="0" smtClean="0"/>
              <a:t>商业价值</a:t>
            </a:r>
            <a:r>
              <a:rPr lang="zh-CN" altLang="en-US" dirty="0" smtClean="0"/>
              <a:t>，可以</a:t>
            </a:r>
            <a:r>
              <a:rPr lang="zh-CN" altLang="en-US" dirty="0"/>
              <a:t>与特定景区合作，将景区内的景点加入到游戏关卡设施库中，玩家在建设这些虚拟景点时能够获得其对应的真实景点信息，从而加深用户对该景区的</a:t>
            </a:r>
            <a:r>
              <a:rPr lang="zh-CN" altLang="en-US" dirty="0" smtClean="0"/>
              <a:t>认知</a:t>
            </a:r>
            <a:endParaRPr lang="zh-CN" altLang="en-US" dirty="0"/>
          </a:p>
        </p:txBody>
      </p:sp>
    </p:spTree>
    <p:extLst>
      <p:ext uri="{BB962C8B-B14F-4D97-AF65-F5344CB8AC3E}">
        <p14:creationId xmlns:p14="http://schemas.microsoft.com/office/powerpoint/2010/main" val="98457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lstStyle/>
          <a:p>
            <a:r>
              <a:rPr lang="zh-CN" altLang="en-US" dirty="0" smtClean="0"/>
              <a:t>主题</a:t>
            </a:r>
            <a:endParaRPr lang="en-US" altLang="zh-CN" dirty="0" smtClean="0"/>
          </a:p>
          <a:p>
            <a:pPr lvl="1"/>
            <a:r>
              <a:rPr lang="zh-CN" altLang="en-US" dirty="0" smtClean="0"/>
              <a:t>以旅游作为设计主题，以和旅游业发展结合作为主要的设计目的</a:t>
            </a:r>
            <a:endParaRPr lang="en-US" altLang="zh-CN" dirty="0" smtClean="0"/>
          </a:p>
          <a:p>
            <a:pPr lvl="1"/>
            <a:r>
              <a:rPr lang="zh-CN" altLang="en-US" dirty="0" smtClean="0"/>
              <a:t>以整个中国地图作为游戏整体背景，其中包含若干小关卡，分别是各个著名的旅游城市，当前已经实现的城市有北京和上海</a:t>
            </a:r>
            <a:endParaRPr lang="en-US" altLang="zh-CN" dirty="0" smtClean="0"/>
          </a:p>
          <a:p>
            <a:r>
              <a:rPr lang="zh-CN" altLang="en-US" dirty="0"/>
              <a:t>平台</a:t>
            </a:r>
            <a:endParaRPr lang="en-US" altLang="zh-CN" dirty="0" smtClean="0">
              <a:solidFill>
                <a:srgbClr val="FF0000"/>
              </a:solidFill>
            </a:endParaRPr>
          </a:p>
          <a:p>
            <a:pPr lvl="1"/>
            <a:r>
              <a:rPr lang="zh-CN" altLang="en-US" dirty="0" smtClean="0"/>
              <a:t>当前已经实现的程序为单机版，后期实现运行于手机平台</a:t>
            </a:r>
            <a:endParaRPr lang="en-US" altLang="zh-CN" dirty="0" smtClean="0"/>
          </a:p>
        </p:txBody>
      </p:sp>
    </p:spTree>
    <p:extLst>
      <p:ext uri="{BB962C8B-B14F-4D97-AF65-F5344CB8AC3E}">
        <p14:creationId xmlns:p14="http://schemas.microsoft.com/office/powerpoint/2010/main" val="2758045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游戏规则</a:t>
            </a:r>
            <a:endParaRPr lang="en-US" altLang="zh-CN" dirty="0" smtClean="0"/>
          </a:p>
          <a:p>
            <a:pPr lvl="1">
              <a:lnSpc>
                <a:spcPct val="120000"/>
              </a:lnSpc>
            </a:pPr>
            <a:r>
              <a:rPr lang="zh-CN" altLang="en-US" dirty="0"/>
              <a:t>游戏以解锁的形式分为多个关卡，每个关卡与一个真实旅游区对应</a:t>
            </a:r>
            <a:endParaRPr lang="en-US" altLang="zh-CN" dirty="0"/>
          </a:p>
          <a:p>
            <a:pPr lvl="1">
              <a:lnSpc>
                <a:spcPct val="120000"/>
              </a:lnSpc>
            </a:pPr>
            <a:r>
              <a:rPr lang="zh-CN" altLang="en-US" dirty="0"/>
              <a:t>在每个关卡中，均存在一条固定路径与若干可供建造的位置。玩家初始时具有一定数量的金币与生命值；同时玩家还拥有一种可用于购买、升级技能与科技的资源：</a:t>
            </a:r>
            <a:r>
              <a:rPr lang="zh-CN" altLang="en-US" b="1" i="1" dirty="0">
                <a:solidFill>
                  <a:srgbClr val="006600"/>
                </a:solidFill>
              </a:rPr>
              <a:t>欢笑精华</a:t>
            </a:r>
            <a:r>
              <a:rPr lang="zh-CN" altLang="en-US" dirty="0"/>
              <a:t>，欢笑精华无法在关卡的游戏过程中使用，但可以通过关卡中收集游客开心状态时产出的笑脸来积累欢笑精华</a:t>
            </a:r>
            <a:r>
              <a:rPr lang="zh-CN" altLang="en-US" dirty="0" smtClean="0"/>
              <a:t>，欢笑精华现阶段主要用于最后通关成绩评定，后期用于技能的升级</a:t>
            </a:r>
            <a:endParaRPr lang="en-US" altLang="zh-CN" dirty="0" smtClean="0"/>
          </a:p>
        </p:txBody>
      </p:sp>
    </p:spTree>
    <p:extLst>
      <p:ext uri="{BB962C8B-B14F-4D97-AF65-F5344CB8AC3E}">
        <p14:creationId xmlns:p14="http://schemas.microsoft.com/office/powerpoint/2010/main" val="4051558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创作理念</a:t>
            </a:r>
            <a:endParaRPr lang="zh-CN" altLang="en-US" dirty="0"/>
          </a:p>
        </p:txBody>
      </p:sp>
      <p:sp>
        <p:nvSpPr>
          <p:cNvPr id="3" name="内容占位符 2"/>
          <p:cNvSpPr>
            <a:spLocks noGrp="1"/>
          </p:cNvSpPr>
          <p:nvPr>
            <p:ph idx="1"/>
          </p:nvPr>
        </p:nvSpPr>
        <p:spPr/>
        <p:txBody>
          <a:bodyPr>
            <a:normAutofit/>
          </a:bodyPr>
          <a:lstStyle/>
          <a:p>
            <a:r>
              <a:rPr lang="zh-CN" altLang="en-US" dirty="0" smtClean="0"/>
              <a:t>游戏规则</a:t>
            </a:r>
            <a:endParaRPr lang="en-US" altLang="zh-CN" dirty="0" smtClean="0"/>
          </a:p>
          <a:p>
            <a:pPr lvl="1"/>
            <a:r>
              <a:rPr lang="zh-CN" altLang="en-US" dirty="0" smtClean="0"/>
              <a:t>玩家</a:t>
            </a:r>
            <a:r>
              <a:rPr lang="zh-CN" altLang="en-US" dirty="0"/>
              <a:t>可在建造位置选择建造不同种类的建筑</a:t>
            </a:r>
            <a:r>
              <a:rPr lang="zh-CN" altLang="en-US" dirty="0" smtClean="0"/>
              <a:t>，</a:t>
            </a:r>
            <a:r>
              <a:rPr lang="zh-CN" altLang="en-US" dirty="0"/>
              <a:t>如：商店，酒店，餐厅等。</a:t>
            </a:r>
            <a:r>
              <a:rPr lang="zh-CN" altLang="en-US" dirty="0" smtClean="0"/>
              <a:t>也</a:t>
            </a:r>
            <a:r>
              <a:rPr lang="zh-CN" altLang="en-US" dirty="0"/>
              <a:t>可以选择升级已有建筑到更高等级</a:t>
            </a:r>
            <a:r>
              <a:rPr lang="zh-CN" altLang="en-US" dirty="0" smtClean="0"/>
              <a:t>。建造和升级建筑均需</a:t>
            </a:r>
            <a:r>
              <a:rPr lang="zh-CN" altLang="en-US" dirty="0"/>
              <a:t>消耗金币，但更高等级的建筑可使游客产生更高的快乐度与金币</a:t>
            </a:r>
            <a:r>
              <a:rPr lang="zh-CN" altLang="en-US" dirty="0" smtClean="0"/>
              <a:t>消耗</a:t>
            </a:r>
            <a:endParaRPr lang="en-US" altLang="zh-CN" dirty="0" smtClean="0"/>
          </a:p>
          <a:p>
            <a:pPr lvl="1"/>
            <a:r>
              <a:rPr lang="zh-CN" altLang="en-US" dirty="0" smtClean="0"/>
              <a:t>游戏</a:t>
            </a:r>
            <a:r>
              <a:rPr lang="zh-CN" altLang="en-US" dirty="0"/>
              <a:t>每个关卡中均存在固定数量的游客等候进入旅游区，游客种类包括：孩童，男士，女士，老人，外星人</a:t>
            </a:r>
            <a:r>
              <a:rPr lang="zh-CN" altLang="en-US" dirty="0" smtClean="0"/>
              <a:t>等</a:t>
            </a:r>
            <a:endParaRPr lang="en-US" altLang="zh-CN" dirty="0"/>
          </a:p>
          <a:p>
            <a:pPr lvl="1"/>
            <a:endParaRPr lang="en-US" altLang="zh-CN" dirty="0" smtClean="0"/>
          </a:p>
        </p:txBody>
      </p:sp>
    </p:spTree>
    <p:extLst>
      <p:ext uri="{BB962C8B-B14F-4D97-AF65-F5344CB8AC3E}">
        <p14:creationId xmlns:p14="http://schemas.microsoft.com/office/powerpoint/2010/main" val="6441049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2558</TotalTime>
  <Words>2929</Words>
  <Application>Microsoft Office PowerPoint</Application>
  <PresentationFormat>全屏显示(4:3)</PresentationFormat>
  <Paragraphs>453</Paragraphs>
  <Slides>36</Slides>
  <Notes>30</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PowerPoint 演示文稿</vt:lpstr>
      <vt:lpstr>目录</vt:lpstr>
      <vt:lpstr>作者信息</vt:lpstr>
      <vt:lpstr>1. 游戏简介</vt:lpstr>
      <vt:lpstr>1. 游戏简介</vt:lpstr>
      <vt:lpstr>1. 游戏简介</vt:lpstr>
      <vt:lpstr>2. 创作理念</vt:lpstr>
      <vt:lpstr>2. 创作理念</vt:lpstr>
      <vt:lpstr>2. 创作理念</vt:lpstr>
      <vt:lpstr>2. 创作理念</vt:lpstr>
      <vt:lpstr>2. 创作理念</vt:lpstr>
      <vt:lpstr>2. 创作理念</vt:lpstr>
      <vt:lpstr>2. 创作理念</vt:lpstr>
      <vt:lpstr>3. 故事背景</vt:lpstr>
      <vt:lpstr>4. 角色设定</vt:lpstr>
      <vt:lpstr>4. 角色设定</vt:lpstr>
      <vt:lpstr>4. 角色设定</vt:lpstr>
      <vt:lpstr>4. 角色设定</vt:lpstr>
      <vt:lpstr>4. 角色设定</vt:lpstr>
      <vt:lpstr>4. 角色设定</vt:lpstr>
      <vt:lpstr>4. 角色设定</vt:lpstr>
      <vt:lpstr>4. 角色设定</vt:lpstr>
      <vt:lpstr>4. 角色设定</vt:lpstr>
      <vt:lpstr>4. 角色设定</vt:lpstr>
      <vt:lpstr>4. 角色设定</vt:lpstr>
      <vt:lpstr>4. 角色设定</vt:lpstr>
      <vt:lpstr>4. 角色设定</vt:lpstr>
      <vt:lpstr>4. 角色设定</vt:lpstr>
      <vt:lpstr>5. 场景设计</vt:lpstr>
      <vt:lpstr>5. 场景设计</vt:lpstr>
      <vt:lpstr>5. 场景设计</vt:lpstr>
      <vt:lpstr>5. 场景设计</vt:lpstr>
      <vt:lpstr>6. 关卡设计</vt:lpstr>
      <vt:lpstr>6. 关卡设计</vt:lpstr>
      <vt:lpstr>7. 盈利及推广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CCat</dc:creator>
  <cp:lastModifiedBy>HL H</cp:lastModifiedBy>
  <cp:revision>108</cp:revision>
  <dcterms:created xsi:type="dcterms:W3CDTF">2015-08-29T11:37:51Z</dcterms:created>
  <dcterms:modified xsi:type="dcterms:W3CDTF">2015-09-15T05:03:07Z</dcterms:modified>
</cp:coreProperties>
</file>